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20"/>
  </p:notesMasterIdLst>
  <p:handoutMasterIdLst>
    <p:handoutMasterId r:id="rId21"/>
  </p:handoutMasterIdLst>
  <p:sldIdLst>
    <p:sldId id="314" r:id="rId5"/>
    <p:sldId id="316" r:id="rId6"/>
    <p:sldId id="323" r:id="rId7"/>
    <p:sldId id="324" r:id="rId8"/>
    <p:sldId id="339" r:id="rId9"/>
    <p:sldId id="334" r:id="rId10"/>
    <p:sldId id="337" r:id="rId11"/>
    <p:sldId id="336" r:id="rId12"/>
    <p:sldId id="326" r:id="rId13"/>
    <p:sldId id="329" r:id="rId14"/>
    <p:sldId id="335" r:id="rId15"/>
    <p:sldId id="333" r:id="rId16"/>
    <p:sldId id="332" r:id="rId17"/>
    <p:sldId id="338" r:id="rId18"/>
    <p:sldId id="320"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9E9A95"/>
    <a:srgbClr val="382E25"/>
    <a:srgbClr val="C17945"/>
    <a:srgbClr val="31526A"/>
    <a:srgbClr val="690304"/>
    <a:srgbClr val="252626"/>
    <a:srgbClr val="A6A6A6"/>
    <a:srgbClr val="C6BFBB"/>
    <a:srgbClr val="EDEB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61" d="100"/>
          <a:sy n="161" d="100"/>
        </p:scale>
        <p:origin x="240" y="200"/>
      </p:cViewPr>
      <p:guideLst>
        <p:guide orient="horz" pos="3185"/>
        <p:guide pos="392"/>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4/25/23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4/25/23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2" name="Title 1"/>
          <p:cNvSpPr>
            <a:spLocks noGrp="1"/>
          </p:cNvSpPr>
          <p:nvPr userDrawn="1">
            <p:ph type="title" hasCustomPrompt="1"/>
          </p:nvPr>
        </p:nvSpPr>
        <p:spPr>
          <a:xfrm>
            <a:off x="502903" y="2766523"/>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a:t>Unnecessarily extra long title of presentation</a:t>
            </a:r>
          </a:p>
        </p:txBody>
      </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a:t>SUBHEAD OR NAME OF SCHOOL, DEPARTMENT, OR UNIT</a:t>
            </a:r>
          </a:p>
        </p:txBody>
      </p:sp>
    </p:spTree>
    <p:extLst>
      <p:ext uri="{BB962C8B-B14F-4D97-AF65-F5344CB8AC3E}">
        <p14:creationId xmlns:p14="http://schemas.microsoft.com/office/powerpoint/2010/main" val="125665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759070"/>
            <a:ext cx="8004391" cy="699065"/>
          </a:xfrm>
        </p:spPr>
        <p:txBody>
          <a:bodyPr>
            <a:normAutofit/>
          </a:bodyPr>
          <a:lstStyle>
            <a:lvl1pPr>
              <a:defRPr sz="3000" b="1" i="0" cap="none" spc="0">
                <a:solidFill>
                  <a:srgbClr val="404041"/>
                </a:solidFill>
                <a:latin typeface="Arial"/>
                <a:cs typeface="Arial"/>
              </a:defRPr>
            </a:lvl1pPr>
          </a:lstStyle>
          <a:p>
            <a:r>
              <a:rPr lang="en-US"/>
              <a:t>Click to edit master title style</a:t>
            </a:r>
          </a:p>
        </p:txBody>
      </p:sp>
      <p:sp>
        <p:nvSpPr>
          <p:cNvPr id="5" name="Rectangle 4"/>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759070"/>
            <a:ext cx="8004409" cy="699065"/>
          </a:xfrm>
        </p:spPr>
        <p:txBody>
          <a:bodyPr>
            <a:normAutofit/>
          </a:bodyPr>
          <a:lstStyle>
            <a:lvl1pPr>
              <a:defRPr sz="3000" b="1" i="0" cap="none" spc="0">
                <a:solidFill>
                  <a:schemeClr val="bg1"/>
                </a:solidFill>
                <a:latin typeface="Arial"/>
                <a:cs typeface="Arial"/>
              </a:defRPr>
            </a:lvl1pPr>
          </a:lstStyle>
          <a:p>
            <a:r>
              <a:rPr lang="en-US"/>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23" name="Rectangle 22"/>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hyperlink" Target="https://doi.org/10.18653/v1/2020.emnlp-main.369"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kaggle.com/datasets/sid321axn/amazon-alexa-reviews"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903" y="2766523"/>
            <a:ext cx="7734221" cy="1267337"/>
          </a:xfrm>
        </p:spPr>
        <p:txBody>
          <a:bodyPr>
            <a:normAutofit/>
          </a:bodyPr>
          <a:lstStyle/>
          <a:p>
            <a:pPr algn="ctr"/>
            <a:r>
              <a:rPr lang="en-US" sz="2700" dirty="0"/>
              <a:t>Machine Translation-Enabled Sentiment Analysis Across Multiple Languages</a:t>
            </a:r>
            <a:br>
              <a:rPr lang="en-US" sz="1600" dirty="0"/>
            </a:br>
            <a:br>
              <a:rPr lang="en-US" sz="1600" dirty="0"/>
            </a:br>
            <a:r>
              <a:rPr lang="en-US" sz="1200" b="0" dirty="0"/>
              <a:t>Sushant Menon ,Vishwas </a:t>
            </a:r>
            <a:r>
              <a:rPr lang="en-US" sz="1200" b="0" dirty="0" err="1"/>
              <a:t>Shivakumar</a:t>
            </a:r>
            <a:endParaRPr lang="en-US" sz="1200" dirty="0"/>
          </a:p>
        </p:txBody>
      </p:sp>
      <p:sp>
        <p:nvSpPr>
          <p:cNvPr id="3" name="Text Placeholder 2"/>
          <p:cNvSpPr>
            <a:spLocks noGrp="1"/>
          </p:cNvSpPr>
          <p:nvPr>
            <p:ph type="body" sz="quarter" idx="10"/>
          </p:nvPr>
        </p:nvSpPr>
        <p:spPr/>
        <p:txBody>
          <a:bodyPr/>
          <a:lstStyle/>
          <a:p>
            <a:r>
              <a:rPr lang="en-US"/>
              <a:t>INDIANA UNIVERSITY BLOOMINGTON					</a:t>
            </a:r>
          </a:p>
        </p:txBody>
      </p:sp>
      <p:sp>
        <p:nvSpPr>
          <p:cNvPr id="4" name="Text Placeholder 3"/>
          <p:cNvSpPr>
            <a:spLocks noGrp="1"/>
          </p:cNvSpPr>
          <p:nvPr>
            <p:ph type="body" sz="quarter" idx="11"/>
          </p:nvPr>
        </p:nvSpPr>
        <p:spPr/>
        <p:txBody>
          <a:bodyPr/>
          <a:lstStyle/>
          <a:p>
            <a:r>
              <a:rPr lang="en-US" dirty="0"/>
              <a:t>INFO-I 513 – Usable AI</a:t>
            </a:r>
          </a:p>
        </p:txBody>
      </p:sp>
    </p:spTree>
    <p:extLst>
      <p:ext uri="{BB962C8B-B14F-4D97-AF65-F5344CB8AC3E}">
        <p14:creationId xmlns:p14="http://schemas.microsoft.com/office/powerpoint/2010/main" val="9190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A9CF-9AF0-CF12-AAC5-E677F7313DD9}"/>
              </a:ext>
            </a:extLst>
          </p:cNvPr>
          <p:cNvSpPr>
            <a:spLocks noGrp="1"/>
          </p:cNvSpPr>
          <p:nvPr>
            <p:ph type="ctrTitle"/>
          </p:nvPr>
        </p:nvSpPr>
        <p:spPr/>
        <p:txBody>
          <a:bodyPr anchor="ctr">
            <a:normAutofit/>
          </a:bodyPr>
          <a:lstStyle/>
          <a:p>
            <a:r>
              <a:rPr lang="en-US" i="0" u="none" strike="noStrike" dirty="0">
                <a:solidFill>
                  <a:srgbClr val="000000"/>
                </a:solidFill>
                <a:effectLst/>
                <a:latin typeface="Arial" panose="020B0604020202020204" pitchFamily="34" charset="0"/>
              </a:rPr>
              <a:t>Pre-built Model (VADER)</a:t>
            </a:r>
            <a:endParaRPr lang="en-US" dirty="0"/>
          </a:p>
        </p:txBody>
      </p:sp>
      <p:sp>
        <p:nvSpPr>
          <p:cNvPr id="15" name="Text Placeholder 14">
            <a:extLst>
              <a:ext uri="{FF2B5EF4-FFF2-40B4-BE49-F238E27FC236}">
                <a16:creationId xmlns:a16="http://schemas.microsoft.com/office/drawing/2014/main" id="{49655F21-0329-57CB-E4CA-DAE38E93DA9E}"/>
              </a:ext>
            </a:extLst>
          </p:cNvPr>
          <p:cNvSpPr>
            <a:spLocks noGrp="1"/>
          </p:cNvSpPr>
          <p:nvPr>
            <p:ph type="body" sz="quarter" idx="10"/>
          </p:nvPr>
        </p:nvSpPr>
        <p:spPr/>
        <p:txBody>
          <a:bodyPr/>
          <a:lstStyle/>
          <a:p>
            <a:endParaRPr lang="en-US"/>
          </a:p>
        </p:txBody>
      </p:sp>
      <p:sp>
        <p:nvSpPr>
          <p:cNvPr id="6" name="Content Placeholder 5">
            <a:extLst>
              <a:ext uri="{FF2B5EF4-FFF2-40B4-BE49-F238E27FC236}">
                <a16:creationId xmlns:a16="http://schemas.microsoft.com/office/drawing/2014/main" id="{B050ACF9-BA54-164C-9F90-E383C94FB3D7}"/>
              </a:ext>
            </a:extLst>
          </p:cNvPr>
          <p:cNvSpPr>
            <a:spLocks noGrp="1"/>
          </p:cNvSpPr>
          <p:nvPr>
            <p:ph idx="1"/>
          </p:nvPr>
        </p:nvSpPr>
        <p:spPr/>
        <p:txBody>
          <a:bodyPr>
            <a:normAutofit/>
          </a:bodyPr>
          <a:lstStyle/>
          <a:p>
            <a:pPr>
              <a:buFont typeface="Arial" panose="020B0604020202020204" pitchFamily="34" charset="0"/>
              <a:buChar char="•"/>
            </a:pPr>
            <a:r>
              <a:rPr lang="en-US" sz="1300" b="0" i="0" dirty="0">
                <a:solidFill>
                  <a:srgbClr val="374151"/>
                </a:solidFill>
                <a:effectLst/>
                <a:latin typeface="+mn-lt"/>
              </a:rPr>
              <a:t>VADER (Valence Aware Dictionary and sentiment Reasoner) is a pre-built sentiment analysis model developed by researchers at the Georgia Institute of Technology. It is specifically designed to analyze sentiments in social media text, such as tweets, posts, and comments.</a:t>
            </a:r>
          </a:p>
          <a:p>
            <a:pPr>
              <a:buFont typeface="Arial" panose="020B0604020202020204" pitchFamily="34" charset="0"/>
              <a:buChar char="•"/>
            </a:pPr>
            <a:r>
              <a:rPr lang="en-US" sz="1300" b="0" i="0" dirty="0">
                <a:solidFill>
                  <a:srgbClr val="374151"/>
                </a:solidFill>
                <a:effectLst/>
                <a:latin typeface="+mn-lt"/>
              </a:rPr>
              <a:t>The VADER model uses a combination of rule-based heuristics and machine learning algorithms to determine the polarity of a text, i.e., whether it expresses positive, negative, or neutral sentiment.</a:t>
            </a:r>
            <a:endParaRPr lang="en-US" sz="1300" dirty="0">
              <a:solidFill>
                <a:srgbClr val="374151"/>
              </a:solidFill>
              <a:latin typeface="+mn-lt"/>
            </a:endParaRPr>
          </a:p>
          <a:p>
            <a:pPr>
              <a:buFont typeface="Arial" panose="020B0604020202020204" pitchFamily="34" charset="0"/>
              <a:buChar char="•"/>
            </a:pPr>
            <a:r>
              <a:rPr lang="en-US" sz="1300" b="0" i="0" dirty="0">
                <a:solidFill>
                  <a:srgbClr val="374151"/>
                </a:solidFill>
                <a:effectLst/>
                <a:latin typeface="+mn-lt"/>
              </a:rPr>
              <a:t>It also takes into account the intensity of the sentiment, as well as the presence of positive and negative words, emoticons, and punctuation marks that are commonly used in social media.</a:t>
            </a:r>
            <a:endParaRPr lang="en-US" sz="1300" dirty="0">
              <a:latin typeface="+mn-lt"/>
            </a:endParaRPr>
          </a:p>
        </p:txBody>
      </p:sp>
    </p:spTree>
    <p:extLst>
      <p:ext uri="{BB962C8B-B14F-4D97-AF65-F5344CB8AC3E}">
        <p14:creationId xmlns:p14="http://schemas.microsoft.com/office/powerpoint/2010/main" val="3487527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AE6D0-499D-7248-93F2-F579F009F282}"/>
              </a:ext>
            </a:extLst>
          </p:cNvPr>
          <p:cNvSpPr>
            <a:spLocks noGrp="1"/>
          </p:cNvSpPr>
          <p:nvPr>
            <p:ph type="ctrTitle"/>
          </p:nvPr>
        </p:nvSpPr>
        <p:spPr/>
        <p:txBody>
          <a:bodyPr>
            <a:normAutofit/>
          </a:bodyPr>
          <a:lstStyle/>
          <a:p>
            <a:r>
              <a:rPr lang="en-US" i="0" u="none" strike="noStrike" dirty="0">
                <a:effectLst/>
                <a:latin typeface="Arial" panose="020B0604020202020204" pitchFamily="34" charset="0"/>
              </a:rPr>
              <a:t>Comparing Performances of Both</a:t>
            </a:r>
            <a:endParaRPr lang="en-US" dirty="0"/>
          </a:p>
        </p:txBody>
      </p:sp>
      <p:sp>
        <p:nvSpPr>
          <p:cNvPr id="4" name="Text Placeholder 3">
            <a:extLst>
              <a:ext uri="{FF2B5EF4-FFF2-40B4-BE49-F238E27FC236}">
                <a16:creationId xmlns:a16="http://schemas.microsoft.com/office/drawing/2014/main" id="{3EFFA940-05E3-9F4D-84A5-7964FB3F657F}"/>
              </a:ext>
            </a:extLst>
          </p:cNvPr>
          <p:cNvSpPr>
            <a:spLocks noGrp="1"/>
          </p:cNvSpPr>
          <p:nvPr>
            <p:ph type="body" sz="quarter" idx="10"/>
          </p:nvPr>
        </p:nvSpPr>
        <p:spPr/>
        <p:txBody>
          <a:bodyPr/>
          <a:lstStyle/>
          <a:p>
            <a:endParaRPr lang="en-US"/>
          </a:p>
        </p:txBody>
      </p:sp>
      <p:pic>
        <p:nvPicPr>
          <p:cNvPr id="6" name="Picture 5" descr="Table&#10;&#10;Description automatically generated">
            <a:extLst>
              <a:ext uri="{FF2B5EF4-FFF2-40B4-BE49-F238E27FC236}">
                <a16:creationId xmlns:a16="http://schemas.microsoft.com/office/drawing/2014/main" id="{A87A0203-1DFB-8441-9883-0BD6F8DEC93A}"/>
              </a:ext>
            </a:extLst>
          </p:cNvPr>
          <p:cNvPicPr>
            <a:picLocks noChangeAspect="1"/>
          </p:cNvPicPr>
          <p:nvPr/>
        </p:nvPicPr>
        <p:blipFill>
          <a:blip r:embed="rId2"/>
          <a:stretch>
            <a:fillRect/>
          </a:stretch>
        </p:blipFill>
        <p:spPr>
          <a:xfrm>
            <a:off x="2375949" y="1717430"/>
            <a:ext cx="3771900" cy="2667000"/>
          </a:xfrm>
          <a:prstGeom prst="rect">
            <a:avLst/>
          </a:prstGeom>
        </p:spPr>
      </p:pic>
    </p:spTree>
    <p:extLst>
      <p:ext uri="{BB962C8B-B14F-4D97-AF65-F5344CB8AC3E}">
        <p14:creationId xmlns:p14="http://schemas.microsoft.com/office/powerpoint/2010/main" val="1843703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8005-7948-D7F9-54FD-C06F2C5923B0}"/>
              </a:ext>
            </a:extLst>
          </p:cNvPr>
          <p:cNvSpPr>
            <a:spLocks noGrp="1"/>
          </p:cNvSpPr>
          <p:nvPr>
            <p:ph type="ctrTitle"/>
          </p:nvPr>
        </p:nvSpPr>
        <p:spPr/>
        <p:txBody>
          <a:bodyPr>
            <a:noAutofit/>
          </a:bodyPr>
          <a:lstStyle/>
          <a:p>
            <a:r>
              <a:rPr lang="en-US" sz="2000" dirty="0"/>
              <a:t>MT- Enabled Sentiment analysis using VADER and </a:t>
            </a:r>
            <a:r>
              <a:rPr lang="en-US" sz="2000" dirty="0" err="1"/>
              <a:t>PyTessaract</a:t>
            </a:r>
            <a:r>
              <a:rPr lang="en-US" sz="2000" dirty="0"/>
              <a:t>(OCR)</a:t>
            </a:r>
          </a:p>
        </p:txBody>
      </p:sp>
      <p:sp>
        <p:nvSpPr>
          <p:cNvPr id="3" name="Text Placeholder 2">
            <a:extLst>
              <a:ext uri="{FF2B5EF4-FFF2-40B4-BE49-F238E27FC236}">
                <a16:creationId xmlns:a16="http://schemas.microsoft.com/office/drawing/2014/main" id="{CE8CC63F-F54E-7CCC-7BB1-C43B883DD0C4}"/>
              </a:ext>
            </a:extLst>
          </p:cNvPr>
          <p:cNvSpPr>
            <a:spLocks noGrp="1"/>
          </p:cNvSpPr>
          <p:nvPr>
            <p:ph type="body" sz="quarter" idx="10"/>
          </p:nvPr>
        </p:nvSpPr>
        <p:spPr/>
        <p:txBody>
          <a:bodyPr/>
          <a:lstStyle/>
          <a:p>
            <a:endParaRPr lang="en-US"/>
          </a:p>
        </p:txBody>
      </p:sp>
      <p:pic>
        <p:nvPicPr>
          <p:cNvPr id="5" name="Content Placeholder 4" descr="Text&#10;&#10;Description automatically generated with medium confidence">
            <a:extLst>
              <a:ext uri="{FF2B5EF4-FFF2-40B4-BE49-F238E27FC236}">
                <a16:creationId xmlns:a16="http://schemas.microsoft.com/office/drawing/2014/main" id="{5795A77D-8E90-1041-8731-F370828EDD2D}"/>
              </a:ext>
            </a:extLst>
          </p:cNvPr>
          <p:cNvPicPr>
            <a:picLocks noGrp="1" noChangeAspect="1"/>
          </p:cNvPicPr>
          <p:nvPr>
            <p:ph idx="1"/>
          </p:nvPr>
        </p:nvPicPr>
        <p:blipFill>
          <a:blip r:embed="rId2"/>
          <a:stretch>
            <a:fillRect/>
          </a:stretch>
        </p:blipFill>
        <p:spPr>
          <a:xfrm>
            <a:off x="359665" y="1458135"/>
            <a:ext cx="1756246" cy="1582883"/>
          </a:xfrm>
        </p:spPr>
      </p:pic>
      <p:pic>
        <p:nvPicPr>
          <p:cNvPr id="7" name="Picture 6" descr="Chart&#10;&#10;Description automatically generated with low confidence">
            <a:extLst>
              <a:ext uri="{FF2B5EF4-FFF2-40B4-BE49-F238E27FC236}">
                <a16:creationId xmlns:a16="http://schemas.microsoft.com/office/drawing/2014/main" id="{2DF9BC5A-3953-F74D-999E-9F4B8C2DC2BE}"/>
              </a:ext>
            </a:extLst>
          </p:cNvPr>
          <p:cNvPicPr>
            <a:picLocks noChangeAspect="1"/>
          </p:cNvPicPr>
          <p:nvPr/>
        </p:nvPicPr>
        <p:blipFill>
          <a:blip r:embed="rId3"/>
          <a:stretch>
            <a:fillRect/>
          </a:stretch>
        </p:blipFill>
        <p:spPr>
          <a:xfrm>
            <a:off x="2548612" y="1458135"/>
            <a:ext cx="1694963" cy="1486684"/>
          </a:xfrm>
          <a:prstGeom prst="rect">
            <a:avLst/>
          </a:prstGeom>
        </p:spPr>
      </p:pic>
      <p:pic>
        <p:nvPicPr>
          <p:cNvPr id="10" name="Picture 9" descr="A picture containing chart&#10;&#10;Description automatically generated">
            <a:extLst>
              <a:ext uri="{FF2B5EF4-FFF2-40B4-BE49-F238E27FC236}">
                <a16:creationId xmlns:a16="http://schemas.microsoft.com/office/drawing/2014/main" id="{D433B592-4226-D146-AECC-A466448306D7}"/>
              </a:ext>
            </a:extLst>
          </p:cNvPr>
          <p:cNvPicPr>
            <a:picLocks noChangeAspect="1"/>
          </p:cNvPicPr>
          <p:nvPr/>
        </p:nvPicPr>
        <p:blipFill>
          <a:blip r:embed="rId4"/>
          <a:stretch>
            <a:fillRect/>
          </a:stretch>
        </p:blipFill>
        <p:spPr>
          <a:xfrm>
            <a:off x="4676276" y="1411910"/>
            <a:ext cx="1629108" cy="1629108"/>
          </a:xfrm>
          <a:prstGeom prst="rect">
            <a:avLst/>
          </a:prstGeom>
        </p:spPr>
      </p:pic>
      <p:pic>
        <p:nvPicPr>
          <p:cNvPr id="12" name="Picture 11" descr="Chart&#10;&#10;Description automatically generated">
            <a:extLst>
              <a:ext uri="{FF2B5EF4-FFF2-40B4-BE49-F238E27FC236}">
                <a16:creationId xmlns:a16="http://schemas.microsoft.com/office/drawing/2014/main" id="{D92D8111-62F1-7F40-8C99-DA6C486F11A8}"/>
              </a:ext>
            </a:extLst>
          </p:cNvPr>
          <p:cNvPicPr>
            <a:picLocks noChangeAspect="1"/>
          </p:cNvPicPr>
          <p:nvPr/>
        </p:nvPicPr>
        <p:blipFill>
          <a:blip r:embed="rId5"/>
          <a:stretch>
            <a:fillRect/>
          </a:stretch>
        </p:blipFill>
        <p:spPr>
          <a:xfrm>
            <a:off x="6915545" y="1484796"/>
            <a:ext cx="1474479" cy="1460023"/>
          </a:xfrm>
          <a:prstGeom prst="rect">
            <a:avLst/>
          </a:prstGeom>
        </p:spPr>
      </p:pic>
      <p:pic>
        <p:nvPicPr>
          <p:cNvPr id="14" name="Picture 13" descr="Text&#10;&#10;Description automatically generated">
            <a:extLst>
              <a:ext uri="{FF2B5EF4-FFF2-40B4-BE49-F238E27FC236}">
                <a16:creationId xmlns:a16="http://schemas.microsoft.com/office/drawing/2014/main" id="{4D58A1F5-2D52-0948-89BF-F466BFC57EEB}"/>
              </a:ext>
            </a:extLst>
          </p:cNvPr>
          <p:cNvPicPr>
            <a:picLocks noChangeAspect="1"/>
          </p:cNvPicPr>
          <p:nvPr/>
        </p:nvPicPr>
        <p:blipFill>
          <a:blip r:embed="rId6"/>
          <a:stretch>
            <a:fillRect/>
          </a:stretch>
        </p:blipFill>
        <p:spPr>
          <a:xfrm>
            <a:off x="1958904" y="3041018"/>
            <a:ext cx="853051" cy="1582883"/>
          </a:xfrm>
          <a:prstGeom prst="rect">
            <a:avLst/>
          </a:prstGeom>
        </p:spPr>
      </p:pic>
      <p:pic>
        <p:nvPicPr>
          <p:cNvPr id="16" name="Picture 15" descr="Text&#10;&#10;Description automatically generated">
            <a:extLst>
              <a:ext uri="{FF2B5EF4-FFF2-40B4-BE49-F238E27FC236}">
                <a16:creationId xmlns:a16="http://schemas.microsoft.com/office/drawing/2014/main" id="{60252649-F219-664C-ACB2-5AAB78949AC7}"/>
              </a:ext>
            </a:extLst>
          </p:cNvPr>
          <p:cNvPicPr>
            <a:picLocks noChangeAspect="1"/>
          </p:cNvPicPr>
          <p:nvPr/>
        </p:nvPicPr>
        <p:blipFill>
          <a:blip r:embed="rId7"/>
          <a:stretch>
            <a:fillRect/>
          </a:stretch>
        </p:blipFill>
        <p:spPr>
          <a:xfrm>
            <a:off x="6310081" y="2926119"/>
            <a:ext cx="748212" cy="1812680"/>
          </a:xfrm>
          <a:prstGeom prst="rect">
            <a:avLst/>
          </a:prstGeom>
        </p:spPr>
      </p:pic>
      <p:sp>
        <p:nvSpPr>
          <p:cNvPr id="25" name="Right Arrow 24">
            <a:extLst>
              <a:ext uri="{FF2B5EF4-FFF2-40B4-BE49-F238E27FC236}">
                <a16:creationId xmlns:a16="http://schemas.microsoft.com/office/drawing/2014/main" id="{D9953BCD-C0C6-514B-B7BF-89A361B4859D}"/>
              </a:ext>
            </a:extLst>
          </p:cNvPr>
          <p:cNvSpPr/>
          <p:nvPr/>
        </p:nvSpPr>
        <p:spPr>
          <a:xfrm>
            <a:off x="2115911" y="2083981"/>
            <a:ext cx="432701" cy="11749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ight Arrow 25">
            <a:extLst>
              <a:ext uri="{FF2B5EF4-FFF2-40B4-BE49-F238E27FC236}">
                <a16:creationId xmlns:a16="http://schemas.microsoft.com/office/drawing/2014/main" id="{7204E949-16AD-3746-8729-E8F68622C4B2}"/>
              </a:ext>
            </a:extLst>
          </p:cNvPr>
          <p:cNvSpPr/>
          <p:nvPr/>
        </p:nvSpPr>
        <p:spPr>
          <a:xfrm>
            <a:off x="6428745" y="2087722"/>
            <a:ext cx="432701" cy="11749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Curved Left Arrow 26">
            <a:extLst>
              <a:ext uri="{FF2B5EF4-FFF2-40B4-BE49-F238E27FC236}">
                <a16:creationId xmlns:a16="http://schemas.microsoft.com/office/drawing/2014/main" id="{DEC8250A-DE4F-174B-AD22-9506F1094B29}"/>
              </a:ext>
            </a:extLst>
          </p:cNvPr>
          <p:cNvSpPr/>
          <p:nvPr/>
        </p:nvSpPr>
        <p:spPr>
          <a:xfrm>
            <a:off x="3169957" y="3207007"/>
            <a:ext cx="382772" cy="478359"/>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8" name="Curved Left Arrow 27">
            <a:extLst>
              <a:ext uri="{FF2B5EF4-FFF2-40B4-BE49-F238E27FC236}">
                <a16:creationId xmlns:a16="http://schemas.microsoft.com/office/drawing/2014/main" id="{9F88C24D-071B-034D-9A37-DF1CEBFF6910}"/>
              </a:ext>
            </a:extLst>
          </p:cNvPr>
          <p:cNvSpPr/>
          <p:nvPr/>
        </p:nvSpPr>
        <p:spPr>
          <a:xfrm>
            <a:off x="7712149" y="3193418"/>
            <a:ext cx="382772" cy="478359"/>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73647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5EACA-1D88-6B8D-4593-13B6B9C07FE7}"/>
              </a:ext>
            </a:extLst>
          </p:cNvPr>
          <p:cNvSpPr>
            <a:spLocks noGrp="1"/>
          </p:cNvSpPr>
          <p:nvPr>
            <p:ph type="ctrTitle"/>
          </p:nvPr>
        </p:nvSpPr>
        <p:spPr/>
        <p:txBody>
          <a:bodyPr/>
          <a:lstStyle/>
          <a:p>
            <a:r>
              <a:rPr lang="en-US" dirty="0"/>
              <a:t>Future Scope	</a:t>
            </a:r>
          </a:p>
        </p:txBody>
      </p:sp>
      <p:sp>
        <p:nvSpPr>
          <p:cNvPr id="3" name="Subtitle 2">
            <a:extLst>
              <a:ext uri="{FF2B5EF4-FFF2-40B4-BE49-F238E27FC236}">
                <a16:creationId xmlns:a16="http://schemas.microsoft.com/office/drawing/2014/main" id="{775D20B9-558B-2FB1-6116-027BE3459A17}"/>
              </a:ext>
            </a:extLst>
          </p:cNvPr>
          <p:cNvSpPr>
            <a:spLocks noGrp="1"/>
          </p:cNvSpPr>
          <p:nvPr>
            <p:ph type="subTitle" idx="1"/>
          </p:nvPr>
        </p:nvSpPr>
        <p:spPr/>
        <p:txBody>
          <a:bodyPr vert="horz" lIns="91440" tIns="45720" rIns="91440" bIns="45720" rtlCol="0" anchor="t">
            <a:normAutofit/>
          </a:bodyPr>
          <a:lstStyle/>
          <a:p>
            <a:pPr>
              <a:buFont typeface="Arial" panose="020B0604020202020204" pitchFamily="34" charset="0"/>
              <a:buChar char="•"/>
            </a:pPr>
            <a:r>
              <a:rPr lang="en-US" dirty="0"/>
              <a:t>Create a webapp which allows users to upload text or image with text in a different language to translate.</a:t>
            </a:r>
          </a:p>
          <a:p>
            <a:pPr>
              <a:buFont typeface="Arial" panose="020B0604020202020204" pitchFamily="34" charset="0"/>
              <a:buChar char="•"/>
            </a:pPr>
            <a:r>
              <a:rPr lang="en-US" dirty="0"/>
              <a:t>Improve VADER and </a:t>
            </a:r>
            <a:r>
              <a:rPr lang="en-US" dirty="0" err="1"/>
              <a:t>PyTessaract</a:t>
            </a:r>
            <a:r>
              <a:rPr lang="en-US" dirty="0"/>
              <a:t> to know the sentiment of a text in the images from social media or otherwise.</a:t>
            </a:r>
          </a:p>
        </p:txBody>
      </p:sp>
      <p:sp>
        <p:nvSpPr>
          <p:cNvPr id="4" name="Text Placeholder 3">
            <a:extLst>
              <a:ext uri="{FF2B5EF4-FFF2-40B4-BE49-F238E27FC236}">
                <a16:creationId xmlns:a16="http://schemas.microsoft.com/office/drawing/2014/main" id="{3CEA7B68-36F7-BBC7-DEC4-0ACBEAE7EC9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520489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9DC73-499A-3443-9DE6-712EABA7C9FA}"/>
              </a:ext>
            </a:extLst>
          </p:cNvPr>
          <p:cNvSpPr>
            <a:spLocks noGrp="1"/>
          </p:cNvSpPr>
          <p:nvPr>
            <p:ph type="ctrTitle"/>
          </p:nvPr>
        </p:nvSpPr>
        <p:spPr/>
        <p:txBody>
          <a:bodyPr/>
          <a:lstStyle/>
          <a:p>
            <a:r>
              <a:rPr lang="en-US" dirty="0"/>
              <a:t>References</a:t>
            </a:r>
          </a:p>
        </p:txBody>
      </p:sp>
      <p:sp>
        <p:nvSpPr>
          <p:cNvPr id="3" name="Text Placeholder 2">
            <a:extLst>
              <a:ext uri="{FF2B5EF4-FFF2-40B4-BE49-F238E27FC236}">
                <a16:creationId xmlns:a16="http://schemas.microsoft.com/office/drawing/2014/main" id="{B4E083C4-1F49-294E-8188-996726408215}"/>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388A350F-EEA0-394B-A592-EF615175B4F8}"/>
              </a:ext>
            </a:extLst>
          </p:cNvPr>
          <p:cNvSpPr>
            <a:spLocks noGrp="1"/>
          </p:cNvSpPr>
          <p:nvPr>
            <p:ph idx="1"/>
          </p:nvPr>
        </p:nvSpPr>
        <p:spPr/>
        <p:txBody>
          <a:bodyPr>
            <a:normAutofit fontScale="92500" lnSpcReduction="10000"/>
          </a:bodyPr>
          <a:lstStyle/>
          <a:p>
            <a:pPr>
              <a:spcAft>
                <a:spcPts val="0"/>
              </a:spcAft>
            </a:pPr>
            <a:r>
              <a:rPr lang="en-US" sz="1200" i="1" dirty="0">
                <a:effectLst/>
                <a:latin typeface="Times New Roman" panose="02020603050405020304" pitchFamily="18" charset="0"/>
              </a:rPr>
              <a:t>Amazon Alexa Reviews</a:t>
            </a:r>
            <a:r>
              <a:rPr lang="en-US" sz="1200" dirty="0">
                <a:effectLst/>
                <a:latin typeface="Times New Roman" panose="02020603050405020304" pitchFamily="18" charset="0"/>
              </a:rPr>
              <a:t>. (2018, July 31). Kaggle. https://</a:t>
            </a:r>
            <a:r>
              <a:rPr lang="en-US" sz="1200" dirty="0" err="1">
                <a:effectLst/>
                <a:latin typeface="Times New Roman" panose="02020603050405020304" pitchFamily="18" charset="0"/>
              </a:rPr>
              <a:t>www.kaggle.com</a:t>
            </a:r>
            <a:r>
              <a:rPr lang="en-US" sz="1200" dirty="0">
                <a:effectLst/>
                <a:latin typeface="Times New Roman" panose="02020603050405020304" pitchFamily="18" charset="0"/>
              </a:rPr>
              <a:t>/datasets/sid321axn/amazon-</a:t>
            </a:r>
            <a:r>
              <a:rPr lang="en-US" sz="1200" dirty="0" err="1">
                <a:effectLst/>
                <a:latin typeface="Times New Roman" panose="02020603050405020304" pitchFamily="18" charset="0"/>
              </a:rPr>
              <a:t>alexa</a:t>
            </a:r>
            <a:r>
              <a:rPr lang="en-US" sz="1200" dirty="0">
                <a:effectLst/>
                <a:latin typeface="Times New Roman" panose="02020603050405020304" pitchFamily="18" charset="0"/>
              </a:rPr>
              <a:t>-reviews</a:t>
            </a:r>
          </a:p>
          <a:p>
            <a:pPr>
              <a:spcAft>
                <a:spcPts val="0"/>
              </a:spcAft>
            </a:pPr>
            <a:r>
              <a:rPr lang="en-US" sz="1200" dirty="0">
                <a:effectLst/>
                <a:latin typeface="TimesNewRomanPSMT"/>
              </a:rPr>
              <a:t>Bird, S., Klein, E., &amp; </a:t>
            </a:r>
            <a:r>
              <a:rPr lang="en-US" sz="1200" dirty="0" err="1">
                <a:effectLst/>
                <a:latin typeface="TimesNewRomanPSMT"/>
              </a:rPr>
              <a:t>Loper</a:t>
            </a:r>
            <a:r>
              <a:rPr lang="en-US" sz="1200" dirty="0">
                <a:effectLst/>
                <a:latin typeface="TimesNewRomanPSMT"/>
              </a:rPr>
              <a:t>, E. (2009). Natural language processing with Python: analyzing text with the natural language toolkit. "O'Reilly Media, Inc.". </a:t>
            </a:r>
          </a:p>
          <a:p>
            <a:pPr>
              <a:spcAft>
                <a:spcPts val="0"/>
              </a:spcAft>
            </a:pPr>
            <a:r>
              <a:rPr lang="en-US" sz="1200" dirty="0" err="1">
                <a:effectLst/>
                <a:latin typeface="TimesNewRomanPSMT"/>
              </a:rPr>
              <a:t>FastAPI</a:t>
            </a:r>
            <a:r>
              <a:rPr lang="en-US" sz="1200" dirty="0">
                <a:effectLst/>
                <a:latin typeface="TimesNewRomanPSMT"/>
              </a:rPr>
              <a:t> contributors. </a:t>
            </a:r>
            <a:r>
              <a:rPr lang="en-US" sz="1200" dirty="0" err="1">
                <a:effectLst/>
                <a:latin typeface="TimesNewRomanPSMT"/>
              </a:rPr>
              <a:t>FastAPI</a:t>
            </a:r>
            <a:r>
              <a:rPr lang="en-US" sz="1200" dirty="0">
                <a:effectLst/>
                <a:latin typeface="TimesNewRomanPSMT"/>
              </a:rPr>
              <a:t>: </a:t>
            </a:r>
            <a:r>
              <a:rPr lang="en-US" sz="1200" dirty="0" err="1">
                <a:effectLst/>
                <a:latin typeface="TimesNewRomanPSMT"/>
              </a:rPr>
              <a:t>FastAPI</a:t>
            </a:r>
            <a:r>
              <a:rPr lang="en-US" sz="1200" dirty="0">
                <a:effectLst/>
                <a:latin typeface="TimesNewRomanPSMT"/>
              </a:rPr>
              <a:t> framework, 2021. Available: </a:t>
            </a:r>
            <a:r>
              <a:rPr lang="en-US" sz="1200" dirty="0">
                <a:solidFill>
                  <a:srgbClr val="0F54CC"/>
                </a:solidFill>
                <a:effectLst/>
                <a:latin typeface="TimesNewRomanPSMT"/>
              </a:rPr>
              <a:t>https://</a:t>
            </a:r>
            <a:r>
              <a:rPr lang="en-US" sz="1200" dirty="0" err="1">
                <a:solidFill>
                  <a:srgbClr val="0F54CC"/>
                </a:solidFill>
                <a:effectLst/>
                <a:latin typeface="TimesNewRomanPSMT"/>
              </a:rPr>
              <a:t>fastapi.tiangolo.com</a:t>
            </a:r>
            <a:r>
              <a:rPr lang="en-US" sz="1200" dirty="0">
                <a:solidFill>
                  <a:srgbClr val="0F54CC"/>
                </a:solidFill>
                <a:effectLst/>
                <a:latin typeface="TimesNewRomanPSMT"/>
              </a:rPr>
              <a:t>/</a:t>
            </a:r>
            <a:r>
              <a:rPr lang="en-US" sz="1200" dirty="0">
                <a:effectLst/>
                <a:latin typeface="TimesNewRomanPSMT"/>
              </a:rPr>
              <a:t>. </a:t>
            </a:r>
          </a:p>
          <a:p>
            <a:pPr>
              <a:spcAft>
                <a:spcPts val="0"/>
              </a:spcAft>
            </a:pPr>
            <a:r>
              <a:rPr lang="en-US" sz="1200" dirty="0" err="1">
                <a:effectLst/>
                <a:latin typeface="TimesNewRomanPSMT"/>
              </a:rPr>
              <a:t>Streamlit</a:t>
            </a:r>
            <a:r>
              <a:rPr lang="en-US" sz="1200" dirty="0">
                <a:effectLst/>
                <a:latin typeface="TimesNewRomanPSMT"/>
              </a:rPr>
              <a:t> contributors. </a:t>
            </a:r>
            <a:r>
              <a:rPr lang="en-US" sz="1200" dirty="0" err="1">
                <a:effectLst/>
                <a:latin typeface="TimesNewRomanPSMT"/>
              </a:rPr>
              <a:t>Streamlit</a:t>
            </a:r>
            <a:r>
              <a:rPr lang="en-US" sz="1200" dirty="0">
                <a:effectLst/>
                <a:latin typeface="TimesNewRomanPSMT"/>
              </a:rPr>
              <a:t>: The fastest way to build data apps, 2021.Available: </a:t>
            </a:r>
            <a:r>
              <a:rPr lang="en-US" sz="1200" dirty="0">
                <a:solidFill>
                  <a:srgbClr val="0F54CC"/>
                </a:solidFill>
                <a:effectLst/>
                <a:latin typeface="TimesNewRomanPSMT"/>
              </a:rPr>
              <a:t>https://</a:t>
            </a:r>
            <a:r>
              <a:rPr lang="en-US" sz="1200" dirty="0" err="1">
                <a:solidFill>
                  <a:srgbClr val="0F54CC"/>
                </a:solidFill>
                <a:effectLst/>
                <a:latin typeface="TimesNewRomanPSMT"/>
              </a:rPr>
              <a:t>streamlit.io</a:t>
            </a:r>
            <a:r>
              <a:rPr lang="en-US" sz="1200" dirty="0">
                <a:solidFill>
                  <a:srgbClr val="0F54CC"/>
                </a:solidFill>
                <a:effectLst/>
                <a:latin typeface="TimesNewRomanPSMT"/>
              </a:rPr>
              <a:t>/</a:t>
            </a:r>
            <a:r>
              <a:rPr lang="en-US" sz="1200" dirty="0">
                <a:effectLst/>
                <a:latin typeface="TimesNewRomanPSMT"/>
              </a:rPr>
              <a:t>. </a:t>
            </a:r>
          </a:p>
          <a:p>
            <a:pPr>
              <a:spcAft>
                <a:spcPts val="0"/>
              </a:spcAft>
            </a:pPr>
            <a:r>
              <a:rPr lang="en-US" sz="1200" dirty="0">
                <a:effectLst/>
                <a:latin typeface="TimesNewRomanPSMT"/>
              </a:rPr>
              <a:t>Tesseract OCR. "GitHub", 2021. Available: </a:t>
            </a:r>
            <a:r>
              <a:rPr lang="en-US" sz="1200" dirty="0">
                <a:solidFill>
                  <a:srgbClr val="0F54CC"/>
                </a:solidFill>
                <a:effectLst/>
                <a:latin typeface="TimesNewRomanPSMT"/>
              </a:rPr>
              <a:t>https://</a:t>
            </a:r>
            <a:r>
              <a:rPr lang="en-US" sz="1200" dirty="0" err="1">
                <a:solidFill>
                  <a:srgbClr val="0F54CC"/>
                </a:solidFill>
                <a:effectLst/>
                <a:latin typeface="TimesNewRomanPSMT"/>
              </a:rPr>
              <a:t>github.com</a:t>
            </a:r>
            <a:r>
              <a:rPr lang="en-US" sz="1200" dirty="0">
                <a:solidFill>
                  <a:srgbClr val="0F54CC"/>
                </a:solidFill>
                <a:effectLst/>
                <a:latin typeface="TimesNewRomanPSMT"/>
              </a:rPr>
              <a:t>/tesseract-</a:t>
            </a:r>
            <a:r>
              <a:rPr lang="en-US" sz="1200" dirty="0" err="1">
                <a:solidFill>
                  <a:srgbClr val="0F54CC"/>
                </a:solidFill>
                <a:effectLst/>
                <a:latin typeface="TimesNewRomanPSMT"/>
              </a:rPr>
              <a:t>ocr</a:t>
            </a:r>
            <a:r>
              <a:rPr lang="en-US" sz="1200" dirty="0">
                <a:solidFill>
                  <a:srgbClr val="0F54CC"/>
                </a:solidFill>
                <a:effectLst/>
                <a:latin typeface="TimesNewRomanPSMT"/>
              </a:rPr>
              <a:t>/tesseract</a:t>
            </a:r>
            <a:r>
              <a:rPr lang="en-US" sz="1200" dirty="0">
                <a:effectLst/>
                <a:latin typeface="TimesNewRomanPSMT"/>
              </a:rPr>
              <a:t>. </a:t>
            </a:r>
          </a:p>
          <a:p>
            <a:pPr>
              <a:spcAft>
                <a:spcPts val="0"/>
              </a:spcAft>
              <a:buFont typeface="+mj-lt"/>
              <a:buAutoNum type="arabicPeriod"/>
            </a:pPr>
            <a:r>
              <a:rPr lang="en-US" sz="1200" dirty="0">
                <a:effectLst/>
                <a:latin typeface="TimesNewRomanPSMT"/>
              </a:rPr>
              <a:t>Vader Sentiment Analysis. "GitHub", 2021. Available: </a:t>
            </a:r>
            <a:r>
              <a:rPr lang="en-US" sz="1200" dirty="0">
                <a:solidFill>
                  <a:srgbClr val="0F54CC"/>
                </a:solidFill>
                <a:effectLst/>
                <a:latin typeface="TimesNewRomanPSMT"/>
              </a:rPr>
              <a:t>https://</a:t>
            </a:r>
            <a:r>
              <a:rPr lang="en-US" sz="1200" dirty="0" err="1">
                <a:solidFill>
                  <a:srgbClr val="0F54CC"/>
                </a:solidFill>
                <a:effectLst/>
                <a:latin typeface="TimesNewRomanPSMT"/>
              </a:rPr>
              <a:t>github.com</a:t>
            </a:r>
            <a:r>
              <a:rPr lang="en-US" sz="1200" dirty="0">
                <a:solidFill>
                  <a:srgbClr val="0F54CC"/>
                </a:solidFill>
                <a:effectLst/>
                <a:latin typeface="TimesNewRomanPSMT"/>
              </a:rPr>
              <a:t>/</a:t>
            </a:r>
            <a:r>
              <a:rPr lang="en-US" sz="1200" dirty="0" err="1">
                <a:solidFill>
                  <a:srgbClr val="0F54CC"/>
                </a:solidFill>
                <a:effectLst/>
                <a:latin typeface="TimesNewRomanPSMT"/>
              </a:rPr>
              <a:t>cjhutto</a:t>
            </a:r>
            <a:r>
              <a:rPr lang="en-US" sz="1200" dirty="0">
                <a:solidFill>
                  <a:srgbClr val="0F54CC"/>
                </a:solidFill>
                <a:effectLst/>
                <a:latin typeface="TimesNewRomanPSMT"/>
              </a:rPr>
              <a:t>/</a:t>
            </a:r>
            <a:r>
              <a:rPr lang="en-US" sz="1200" dirty="0" err="1">
                <a:solidFill>
                  <a:srgbClr val="0F54CC"/>
                </a:solidFill>
                <a:effectLst/>
                <a:latin typeface="TimesNewRomanPSMT"/>
              </a:rPr>
              <a:t>vaderSentiment</a:t>
            </a:r>
            <a:r>
              <a:rPr lang="en-US" sz="1200" dirty="0">
                <a:effectLst/>
                <a:latin typeface="TimesNewRomanPSMT"/>
              </a:rPr>
              <a:t>. </a:t>
            </a:r>
          </a:p>
          <a:p>
            <a:pPr>
              <a:spcAft>
                <a:spcPts val="0"/>
              </a:spcAft>
            </a:pPr>
            <a:r>
              <a:rPr lang="en-US" sz="1200" dirty="0" err="1">
                <a:effectLst/>
                <a:latin typeface="TimesNewRomanPSMT"/>
              </a:rPr>
              <a:t>googletrans</a:t>
            </a:r>
            <a:r>
              <a:rPr lang="en-US" sz="1200" dirty="0">
                <a:effectLst/>
                <a:latin typeface="TimesNewRomanPSMT"/>
              </a:rPr>
              <a:t>. (2020, June 14). </a:t>
            </a:r>
            <a:r>
              <a:rPr lang="en-US" sz="1200" dirty="0" err="1">
                <a:effectLst/>
                <a:latin typeface="TimesNewRomanPSMT"/>
              </a:rPr>
              <a:t>PyPI</a:t>
            </a:r>
            <a:r>
              <a:rPr lang="en-US" sz="1200" dirty="0">
                <a:effectLst/>
                <a:latin typeface="TimesNewRomanPSMT"/>
              </a:rPr>
              <a:t>. </a:t>
            </a:r>
            <a:r>
              <a:rPr lang="en-US" sz="1200" dirty="0">
                <a:solidFill>
                  <a:srgbClr val="0F54CC"/>
                </a:solidFill>
                <a:effectLst/>
                <a:latin typeface="TimesNewRomanPSMT"/>
              </a:rPr>
              <a:t>https://</a:t>
            </a:r>
            <a:r>
              <a:rPr lang="en-US" sz="1200" dirty="0" err="1">
                <a:solidFill>
                  <a:srgbClr val="0F54CC"/>
                </a:solidFill>
                <a:effectLst/>
                <a:latin typeface="TimesNewRomanPSMT"/>
              </a:rPr>
              <a:t>pypi.org</a:t>
            </a:r>
            <a:r>
              <a:rPr lang="en-US" sz="1200" dirty="0">
                <a:solidFill>
                  <a:srgbClr val="0F54CC"/>
                </a:solidFill>
                <a:effectLst/>
                <a:latin typeface="TimesNewRomanPSMT"/>
              </a:rPr>
              <a:t>/project/</a:t>
            </a:r>
            <a:r>
              <a:rPr lang="en-US" sz="1200" dirty="0" err="1">
                <a:solidFill>
                  <a:srgbClr val="0F54CC"/>
                </a:solidFill>
                <a:effectLst/>
                <a:latin typeface="TimesNewRomanPSMT"/>
              </a:rPr>
              <a:t>googletrans</a:t>
            </a:r>
            <a:r>
              <a:rPr lang="en-US" sz="1200" dirty="0">
                <a:solidFill>
                  <a:srgbClr val="0F54CC"/>
                </a:solidFill>
                <a:effectLst/>
                <a:latin typeface="TimesNewRomanPSMT"/>
              </a:rPr>
              <a:t>/ </a:t>
            </a:r>
            <a:endParaRPr lang="en-US" sz="1200" dirty="0">
              <a:effectLst/>
              <a:latin typeface="TimesNewRomanPSMT"/>
            </a:endParaRPr>
          </a:p>
          <a:p>
            <a:pPr>
              <a:spcAft>
                <a:spcPts val="0"/>
              </a:spcAft>
              <a:buFont typeface="+mj-lt"/>
              <a:buAutoNum type="arabicPeriod"/>
            </a:pPr>
            <a:r>
              <a:rPr lang="en-US" sz="1200" dirty="0">
                <a:effectLst/>
                <a:latin typeface="TimesNewRomanPSMT"/>
              </a:rPr>
              <a:t>Brownlee, J. (2020, March 16). An Introduction to Neural Machine Translation. Machine Learning Mastery. </a:t>
            </a:r>
            <a:r>
              <a:rPr lang="en-US" sz="1200" dirty="0">
                <a:solidFill>
                  <a:srgbClr val="0F54CC"/>
                </a:solidFill>
                <a:effectLst/>
                <a:latin typeface="TimesNewRomanPSMT"/>
              </a:rPr>
              <a:t>https://</a:t>
            </a:r>
            <a:r>
              <a:rPr lang="en-US" sz="1200" dirty="0" err="1">
                <a:solidFill>
                  <a:srgbClr val="0F54CC"/>
                </a:solidFill>
                <a:effectLst/>
                <a:latin typeface="TimesNewRomanPSMT"/>
              </a:rPr>
              <a:t>machinelearningmastery.com</a:t>
            </a:r>
            <a:r>
              <a:rPr lang="en-US" sz="1200" dirty="0">
                <a:solidFill>
                  <a:srgbClr val="0F54CC"/>
                </a:solidFill>
                <a:effectLst/>
                <a:latin typeface="TimesNewRomanPSMT"/>
              </a:rPr>
              <a:t>/introduction-neural-machine-translation/ </a:t>
            </a:r>
          </a:p>
          <a:p>
            <a:pPr>
              <a:spcAft>
                <a:spcPts val="0"/>
              </a:spcAft>
            </a:pPr>
            <a:r>
              <a:rPr lang="en-US" sz="1200" dirty="0" err="1">
                <a:effectLst/>
                <a:latin typeface="TimesNewRomanPSMT"/>
              </a:rPr>
              <a:t>Deutscher</a:t>
            </a:r>
            <a:r>
              <a:rPr lang="en-US" sz="1200" dirty="0">
                <a:effectLst/>
                <a:latin typeface="TimesNewRomanPSMT"/>
              </a:rPr>
              <a:t>, O. (2020, November 24). Neural Machine Translation: An Introduction. Phrase Blog. </a:t>
            </a:r>
            <a:r>
              <a:rPr lang="en-US" sz="1200" dirty="0">
                <a:solidFill>
                  <a:srgbClr val="0F54CC"/>
                </a:solidFill>
                <a:effectLst/>
                <a:latin typeface="TimesNewRomanPSMT"/>
              </a:rPr>
              <a:t>https://</a:t>
            </a:r>
            <a:r>
              <a:rPr lang="en-US" sz="1200" dirty="0" err="1">
                <a:solidFill>
                  <a:srgbClr val="0F54CC"/>
                </a:solidFill>
                <a:effectLst/>
                <a:latin typeface="TimesNewRomanPSMT"/>
              </a:rPr>
              <a:t>phrase.com</a:t>
            </a:r>
            <a:r>
              <a:rPr lang="en-US" sz="1200" dirty="0">
                <a:solidFill>
                  <a:srgbClr val="0F54CC"/>
                </a:solidFill>
                <a:effectLst/>
                <a:latin typeface="TimesNewRomanPSMT"/>
              </a:rPr>
              <a:t>/blog/posts/neural-machine-translation/ </a:t>
            </a:r>
            <a:endParaRPr lang="en-US" sz="1200" dirty="0">
              <a:effectLst/>
              <a:latin typeface="TimesNewRomanPSMT"/>
            </a:endParaRPr>
          </a:p>
          <a:p>
            <a:pPr>
              <a:spcAft>
                <a:spcPts val="0"/>
              </a:spcAft>
            </a:pPr>
            <a:r>
              <a:rPr lang="en-US" sz="1200" dirty="0">
                <a:effectLst/>
                <a:latin typeface="TimesNewRomanPSMT"/>
              </a:rPr>
              <a:t>Singh, S. (2021, March 9). How to Extract Text from Images with Python? </a:t>
            </a:r>
            <a:r>
              <a:rPr lang="en-US" sz="1200" dirty="0" err="1">
                <a:effectLst/>
                <a:latin typeface="TimesNewRomanPSMT"/>
              </a:rPr>
              <a:t>GeeksforGeeks</a:t>
            </a:r>
            <a:r>
              <a:rPr lang="en-US" sz="1200" dirty="0">
                <a:effectLst/>
                <a:latin typeface="TimesNewRomanPSMT"/>
              </a:rPr>
              <a:t>. </a:t>
            </a:r>
            <a:r>
              <a:rPr lang="en-US" sz="1200" dirty="0">
                <a:solidFill>
                  <a:srgbClr val="0F54CC"/>
                </a:solidFill>
                <a:effectLst/>
                <a:latin typeface="TimesNewRomanPSMT"/>
              </a:rPr>
              <a:t>https://</a:t>
            </a:r>
            <a:r>
              <a:rPr lang="en-US" sz="1200" dirty="0" err="1">
                <a:solidFill>
                  <a:srgbClr val="0F54CC"/>
                </a:solidFill>
                <a:effectLst/>
                <a:latin typeface="TimesNewRomanPSMT"/>
              </a:rPr>
              <a:t>www.geeksforgeeks.org</a:t>
            </a:r>
            <a:r>
              <a:rPr lang="en-US" sz="1200" dirty="0">
                <a:solidFill>
                  <a:srgbClr val="0F54CC"/>
                </a:solidFill>
                <a:effectLst/>
                <a:latin typeface="TimesNewRomanPSMT"/>
              </a:rPr>
              <a:t>/how-to-extract-text-from-images-with-python/ </a:t>
            </a:r>
            <a:endParaRPr lang="en-US" sz="1200" dirty="0">
              <a:effectLst/>
            </a:endParaRPr>
          </a:p>
          <a:p>
            <a:pPr>
              <a:spcAft>
                <a:spcPts val="0"/>
              </a:spcAft>
            </a:pPr>
            <a:r>
              <a:rPr lang="en-US" sz="1200" dirty="0">
                <a:effectLst/>
                <a:latin typeface="Times New Roman" panose="02020603050405020304" pitchFamily="18" charset="0"/>
              </a:rPr>
              <a:t>Keung, P., Lu, Y., </a:t>
            </a:r>
            <a:r>
              <a:rPr lang="en-US" sz="1200" dirty="0" err="1">
                <a:effectLst/>
                <a:latin typeface="Times New Roman" panose="02020603050405020304" pitchFamily="18" charset="0"/>
              </a:rPr>
              <a:t>Szarvas</a:t>
            </a:r>
            <a:r>
              <a:rPr lang="en-US" sz="1200" dirty="0">
                <a:effectLst/>
                <a:latin typeface="Times New Roman" panose="02020603050405020304" pitchFamily="18" charset="0"/>
              </a:rPr>
              <a:t>, G., &amp; Smith, N. A. (2020). The Multilingual Amazon Reviews Corpus. In </a:t>
            </a:r>
            <a:r>
              <a:rPr lang="en-US" sz="1200" i="1" dirty="0">
                <a:effectLst/>
                <a:latin typeface="Times New Roman" panose="02020603050405020304" pitchFamily="18" charset="0"/>
              </a:rPr>
              <a:t>Empirical Methods in Natural Language Processing</a:t>
            </a:r>
            <a:r>
              <a:rPr lang="en-US" sz="1200" dirty="0">
                <a:effectLst/>
                <a:latin typeface="Times New Roman" panose="02020603050405020304" pitchFamily="18" charset="0"/>
              </a:rPr>
              <a:t>. </a:t>
            </a:r>
            <a:r>
              <a:rPr lang="en-US" sz="1200" dirty="0">
                <a:effectLst/>
                <a:latin typeface="Times New Roman" panose="02020603050405020304" pitchFamily="18" charset="0"/>
                <a:hlinkClick r:id="rId2"/>
              </a:rPr>
              <a:t>https://doi.org/10.18653/v1/2020.emnlp-main.369</a:t>
            </a:r>
            <a:endParaRPr lang="en-US" sz="1200" dirty="0">
              <a:effectLst/>
              <a:latin typeface="Times New Roman" panose="02020603050405020304" pitchFamily="18" charset="0"/>
            </a:endParaRPr>
          </a:p>
          <a:p>
            <a:pPr>
              <a:spcAft>
                <a:spcPts val="0"/>
              </a:spcAft>
            </a:pPr>
            <a:r>
              <a:rPr lang="en-US" sz="1200" b="0" i="1" dirty="0">
                <a:solidFill>
                  <a:srgbClr val="05103E"/>
                </a:solidFill>
                <a:effectLst/>
                <a:latin typeface="Times New Roman" panose="02020603050405020304" pitchFamily="18" charset="0"/>
              </a:rPr>
              <a:t>deep-translator</a:t>
            </a:r>
            <a:r>
              <a:rPr lang="en-US" sz="1200" b="0" i="0" dirty="0">
                <a:solidFill>
                  <a:srgbClr val="05103E"/>
                </a:solidFill>
                <a:effectLst/>
                <a:latin typeface="Times New Roman" panose="02020603050405020304" pitchFamily="18" charset="0"/>
              </a:rPr>
              <a:t>. (2023, February 16). </a:t>
            </a:r>
            <a:r>
              <a:rPr lang="en-US" sz="1200" b="0" i="0" dirty="0" err="1">
                <a:solidFill>
                  <a:srgbClr val="05103E"/>
                </a:solidFill>
                <a:effectLst/>
                <a:latin typeface="Times New Roman" panose="02020603050405020304" pitchFamily="18" charset="0"/>
              </a:rPr>
              <a:t>PyPI</a:t>
            </a:r>
            <a:r>
              <a:rPr lang="en-US" sz="1200" b="0" i="0" dirty="0">
                <a:solidFill>
                  <a:srgbClr val="05103E"/>
                </a:solidFill>
                <a:effectLst/>
                <a:latin typeface="Times New Roman" panose="02020603050405020304" pitchFamily="18" charset="0"/>
              </a:rPr>
              <a:t>. https://</a:t>
            </a:r>
            <a:r>
              <a:rPr lang="en-US" sz="1200" b="0" i="0" dirty="0" err="1">
                <a:solidFill>
                  <a:srgbClr val="05103E"/>
                </a:solidFill>
                <a:effectLst/>
                <a:latin typeface="Times New Roman" panose="02020603050405020304" pitchFamily="18" charset="0"/>
              </a:rPr>
              <a:t>pypi.org</a:t>
            </a:r>
            <a:r>
              <a:rPr lang="en-US" sz="1200" b="0" i="0" dirty="0">
                <a:solidFill>
                  <a:srgbClr val="05103E"/>
                </a:solidFill>
                <a:effectLst/>
                <a:latin typeface="Times New Roman" panose="02020603050405020304" pitchFamily="18" charset="0"/>
              </a:rPr>
              <a:t>/project/deep-translator/</a:t>
            </a:r>
            <a:endParaRPr lang="en-US" sz="1200" dirty="0">
              <a:effectLst/>
              <a:latin typeface="Times New Roman" panose="02020603050405020304" pitchFamily="18" charset="0"/>
            </a:endParaRPr>
          </a:p>
        </p:txBody>
      </p:sp>
    </p:spTree>
    <p:extLst>
      <p:ext uri="{BB962C8B-B14F-4D97-AF65-F5344CB8AC3E}">
        <p14:creationId xmlns:p14="http://schemas.microsoft.com/office/powerpoint/2010/main" val="275769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044BC1-FAC9-1BF0-1390-5F06DFDB90DC}"/>
              </a:ext>
            </a:extLst>
          </p:cNvPr>
          <p:cNvSpPr>
            <a:spLocks noGrp="1"/>
          </p:cNvSpPr>
          <p:nvPr>
            <p:ph idx="1"/>
          </p:nvPr>
        </p:nvSpPr>
        <p:spPr/>
        <p:txBody>
          <a:bodyPr>
            <a:normAutofit/>
          </a:bodyPr>
          <a:lstStyle/>
          <a:p>
            <a:pPr algn="ctr"/>
            <a:endParaRPr lang="en-US" sz="3600"/>
          </a:p>
          <a:p>
            <a:pPr algn="ctr"/>
            <a:endParaRPr lang="en-US" sz="3600"/>
          </a:p>
          <a:p>
            <a:pPr algn="ctr"/>
            <a:r>
              <a:rPr lang="en-US" sz="3600"/>
              <a:t>Thank you!</a:t>
            </a:r>
          </a:p>
        </p:txBody>
      </p:sp>
    </p:spTree>
    <p:extLst>
      <p:ext uri="{BB962C8B-B14F-4D97-AF65-F5344CB8AC3E}">
        <p14:creationId xmlns:p14="http://schemas.microsoft.com/office/powerpoint/2010/main" val="1068878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300C-4392-9B9D-3995-EA0CDE4FF626}"/>
              </a:ext>
            </a:extLst>
          </p:cNvPr>
          <p:cNvSpPr>
            <a:spLocks noGrp="1"/>
          </p:cNvSpPr>
          <p:nvPr>
            <p:ph type="ctrTitle"/>
          </p:nvPr>
        </p:nvSpPr>
        <p:spPr/>
        <p:txBody>
          <a:bodyPr/>
          <a:lstStyle/>
          <a:p>
            <a:r>
              <a:rPr lang="en-US" dirty="0"/>
              <a:t>Introduction</a:t>
            </a:r>
          </a:p>
        </p:txBody>
      </p:sp>
      <p:sp>
        <p:nvSpPr>
          <p:cNvPr id="3" name="Subtitle 2">
            <a:extLst>
              <a:ext uri="{FF2B5EF4-FFF2-40B4-BE49-F238E27FC236}">
                <a16:creationId xmlns:a16="http://schemas.microsoft.com/office/drawing/2014/main" id="{F5A72D21-43C3-31B2-7775-3D68A6AB4EA2}"/>
              </a:ext>
            </a:extLst>
          </p:cNvPr>
          <p:cNvSpPr>
            <a:spLocks noGrp="1"/>
          </p:cNvSpPr>
          <p:nvPr>
            <p:ph type="subTitle" idx="1"/>
          </p:nvPr>
        </p:nvSpPr>
        <p:spPr>
          <a:xfrm>
            <a:off x="473342" y="1480385"/>
            <a:ext cx="8011069" cy="2818769"/>
          </a:xfrm>
        </p:spPr>
        <p:txBody>
          <a:bodyPr vert="horz" lIns="91440" tIns="45720" rIns="91440" bIns="45720" rtlCol="0" anchor="t">
            <a:normAutofit/>
          </a:bodyPr>
          <a:lstStyle/>
          <a:p>
            <a:pPr>
              <a:buClr>
                <a:srgbClr val="808080"/>
              </a:buClr>
              <a:buFont typeface="Arial" panose="020B0604020202020204" pitchFamily="34" charset="0"/>
              <a:buChar char="•"/>
            </a:pPr>
            <a:r>
              <a:rPr lang="en-US" sz="1300" dirty="0"/>
              <a:t>Machine Translation-Enabled Sentiment Analysis is a technique that combines machine translation and sentiment analysis to analyze sentiment across multiple languages. It involves translating text from one language to another and then analyzing the sentiment of the translated text.</a:t>
            </a:r>
          </a:p>
          <a:p>
            <a:pPr>
              <a:buClr>
                <a:srgbClr val="808080"/>
              </a:buClr>
              <a:buFont typeface="Arial" panose="020B0604020202020204" pitchFamily="34" charset="0"/>
              <a:buChar char="•"/>
            </a:pPr>
            <a:r>
              <a:rPr lang="en-US" sz="1300" dirty="0"/>
              <a:t>The goal of this technique is to overcome language barriers and enable businesses to gain insights into customer sentiment across multiple languages.</a:t>
            </a:r>
          </a:p>
          <a:p>
            <a:pPr>
              <a:buClr>
                <a:srgbClr val="808080"/>
              </a:buClr>
              <a:buFont typeface="Arial" panose="020B0604020202020204" pitchFamily="34" charset="0"/>
              <a:buChar char="•"/>
            </a:pPr>
            <a:r>
              <a:rPr lang="en-US" sz="1300" dirty="0"/>
              <a:t>It uses Natural Language Processing (NLP) techniques to analyze text and identify sentiment</a:t>
            </a:r>
          </a:p>
          <a:p>
            <a:pPr>
              <a:buClr>
                <a:srgbClr val="808080"/>
              </a:buClr>
              <a:buFont typeface="Arial" panose="020B0604020202020204" pitchFamily="34" charset="0"/>
              <a:buChar char="•"/>
            </a:pPr>
            <a:r>
              <a:rPr lang="en-US" sz="1300" dirty="0"/>
              <a:t>By using Machine Translation-Enabled Sentiment Analysis, businesses can better understand the sentiment of their customers in different languages, improve their communication with customers, and ultimately improve their bottom line.</a:t>
            </a:r>
          </a:p>
        </p:txBody>
      </p:sp>
      <p:sp>
        <p:nvSpPr>
          <p:cNvPr id="4" name="Text Placeholder 3">
            <a:extLst>
              <a:ext uri="{FF2B5EF4-FFF2-40B4-BE49-F238E27FC236}">
                <a16:creationId xmlns:a16="http://schemas.microsoft.com/office/drawing/2014/main" id="{7235C686-329C-92C9-76EB-67C488A849E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65884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AB620-7574-B5B5-095F-11F97B1EDE54}"/>
              </a:ext>
            </a:extLst>
          </p:cNvPr>
          <p:cNvSpPr>
            <a:spLocks noGrp="1"/>
          </p:cNvSpPr>
          <p:nvPr>
            <p:ph type="ctrTitle"/>
          </p:nvPr>
        </p:nvSpPr>
        <p:spPr/>
        <p:txBody>
          <a:bodyPr/>
          <a:lstStyle/>
          <a:p>
            <a:r>
              <a:rPr lang="en-US" dirty="0"/>
              <a:t>Motivation</a:t>
            </a:r>
          </a:p>
        </p:txBody>
      </p:sp>
      <p:sp>
        <p:nvSpPr>
          <p:cNvPr id="6" name="Text Placeholder 5">
            <a:extLst>
              <a:ext uri="{FF2B5EF4-FFF2-40B4-BE49-F238E27FC236}">
                <a16:creationId xmlns:a16="http://schemas.microsoft.com/office/drawing/2014/main" id="{1EEF3F70-78BE-95F9-1F60-A2DC9976F773}"/>
              </a:ext>
            </a:extLst>
          </p:cNvPr>
          <p:cNvSpPr>
            <a:spLocks noGrp="1"/>
          </p:cNvSpPr>
          <p:nvPr>
            <p:ph type="body" sz="quarter" idx="10"/>
          </p:nvPr>
        </p:nvSpPr>
        <p:spPr/>
        <p:txBody>
          <a:bodyPr/>
          <a:lstStyle/>
          <a:p>
            <a:endParaRPr lang="en-US"/>
          </a:p>
        </p:txBody>
      </p:sp>
      <p:sp>
        <p:nvSpPr>
          <p:cNvPr id="5" name="Content Placeholder 4">
            <a:extLst>
              <a:ext uri="{FF2B5EF4-FFF2-40B4-BE49-F238E27FC236}">
                <a16:creationId xmlns:a16="http://schemas.microsoft.com/office/drawing/2014/main" id="{1B145242-8B39-0605-1FD9-3571582E513E}"/>
              </a:ext>
            </a:extLst>
          </p:cNvPr>
          <p:cNvSpPr>
            <a:spLocks noGrp="1"/>
          </p:cNvSpPr>
          <p:nvPr>
            <p:ph idx="1"/>
          </p:nvPr>
        </p:nvSpPr>
        <p:spPr/>
        <p:txBody>
          <a:bodyPr vert="horz" lIns="91440" tIns="45720" rIns="91440" bIns="45720" rtlCol="0" anchor="t">
            <a:normAutofit fontScale="47500" lnSpcReduction="20000"/>
          </a:bodyPr>
          <a:lstStyle/>
          <a:p>
            <a:pPr marL="285750" indent="-285750">
              <a:buClr>
                <a:srgbClr val="808080"/>
              </a:buClr>
              <a:buFont typeface="Arial" panose="020B0604020202020204" pitchFamily="34" charset="0"/>
              <a:buChar char="•"/>
            </a:pPr>
            <a:r>
              <a:rPr lang="en-US" sz="2700" b="1" i="0" dirty="0">
                <a:solidFill>
                  <a:srgbClr val="374151"/>
                </a:solidFill>
                <a:effectLst/>
                <a:latin typeface="Söhne"/>
              </a:rPr>
              <a:t>Globalization</a:t>
            </a:r>
            <a:r>
              <a:rPr lang="en-US" sz="2700" b="0" i="0" dirty="0">
                <a:solidFill>
                  <a:srgbClr val="374151"/>
                </a:solidFill>
                <a:effectLst/>
                <a:latin typeface="Söhne"/>
              </a:rPr>
              <a:t>: Machine Translation-Enabled Sentiment Analysis can help businesses analyze customer sentiment across different languages and cultures, providing insights into the unique preferences and attitudes of each market.</a:t>
            </a:r>
          </a:p>
          <a:p>
            <a:pPr marL="285750" indent="-285750">
              <a:buClr>
                <a:srgbClr val="808080"/>
              </a:buClr>
              <a:buFont typeface="Arial" panose="020B0604020202020204" pitchFamily="34" charset="0"/>
              <a:buChar char="•"/>
            </a:pPr>
            <a:r>
              <a:rPr lang="en-US" sz="2700" b="1" i="0" dirty="0">
                <a:solidFill>
                  <a:srgbClr val="374151"/>
                </a:solidFill>
                <a:effectLst/>
                <a:latin typeface="Söhne"/>
              </a:rPr>
              <a:t>Customer Experience</a:t>
            </a:r>
            <a:r>
              <a:rPr lang="en-US" sz="2700" b="0" i="0" dirty="0">
                <a:solidFill>
                  <a:srgbClr val="374151"/>
                </a:solidFill>
                <a:effectLst/>
                <a:latin typeface="Söhne"/>
              </a:rPr>
              <a:t>: Understanding customers' sentiments can help businesses improve their products and services, as well as their overall customer experience. By identify areas for improvement, such as product features.</a:t>
            </a:r>
          </a:p>
          <a:p>
            <a:pPr marL="285750" indent="-285750">
              <a:buClr>
                <a:srgbClr val="808080"/>
              </a:buClr>
              <a:buFont typeface="Arial" panose="020B0604020202020204" pitchFamily="34" charset="0"/>
              <a:buChar char="•"/>
            </a:pPr>
            <a:r>
              <a:rPr lang="en-US" sz="2700" b="1" i="0" dirty="0">
                <a:solidFill>
                  <a:srgbClr val="374151"/>
                </a:solidFill>
                <a:effectLst/>
                <a:latin typeface="Söhne"/>
              </a:rPr>
              <a:t>Competitive Advantage</a:t>
            </a:r>
            <a:r>
              <a:rPr lang="en-US" sz="2700" b="0" i="0" dirty="0">
                <a:solidFill>
                  <a:srgbClr val="374151"/>
                </a:solidFill>
                <a:effectLst/>
                <a:latin typeface="Söhne"/>
              </a:rPr>
              <a:t>: By understanding customer sentiment in different regions, businesses can tailor their marketing and product strategies to meet the needs and preferences of each market.</a:t>
            </a:r>
          </a:p>
          <a:p>
            <a:pPr marL="285750" indent="-285750">
              <a:buClr>
                <a:srgbClr val="808080"/>
              </a:buClr>
              <a:buFont typeface="Arial" panose="020B0604020202020204" pitchFamily="34" charset="0"/>
              <a:buChar char="•"/>
            </a:pPr>
            <a:r>
              <a:rPr lang="en-US" sz="2700" b="1" i="0" dirty="0">
                <a:solidFill>
                  <a:srgbClr val="374151"/>
                </a:solidFill>
                <a:effectLst/>
                <a:latin typeface="Söhne"/>
              </a:rPr>
              <a:t>Brand Reputation</a:t>
            </a:r>
            <a:r>
              <a:rPr lang="en-US" sz="2700" b="0" i="0" dirty="0">
                <a:solidFill>
                  <a:srgbClr val="374151"/>
                </a:solidFill>
                <a:effectLst/>
                <a:latin typeface="Söhne"/>
              </a:rPr>
              <a:t>: Negative sentiment expressed by customers can damage a business's reputation, regardless of the language in which it is expressed. This can help businesses identify and address negative sentiment across multiple languages, protecting their brand reputation and improving customer satisfaction.</a:t>
            </a:r>
          </a:p>
          <a:p>
            <a:pPr marL="285750" indent="-285750">
              <a:buClr>
                <a:srgbClr val="808080"/>
              </a:buClr>
              <a:buFont typeface="Arial" panose="020B0604020202020204" pitchFamily="34" charset="0"/>
              <a:buChar char="•"/>
            </a:pPr>
            <a:endParaRPr lang="en-US" b="0" i="0" dirty="0">
              <a:solidFill>
                <a:srgbClr val="374151"/>
              </a:solidFill>
              <a:effectLst/>
              <a:latin typeface="Söhne"/>
            </a:endParaRPr>
          </a:p>
          <a:p>
            <a:pPr marL="285750" indent="-285750">
              <a:buClr>
                <a:srgbClr val="808080"/>
              </a:buClr>
              <a:buFont typeface="Arial" panose="020B0604020202020204" pitchFamily="34" charset="0"/>
              <a:buChar char="•"/>
            </a:pPr>
            <a:endParaRPr lang="en-US" b="0" i="0" dirty="0">
              <a:solidFill>
                <a:srgbClr val="374151"/>
              </a:solidFill>
              <a:effectLst/>
              <a:latin typeface="Söhne"/>
            </a:endParaRPr>
          </a:p>
          <a:p>
            <a:pPr marL="285750" indent="-285750">
              <a:buClr>
                <a:srgbClr val="808080"/>
              </a:buClr>
              <a:buFont typeface="Arial" panose="020B0604020202020204" pitchFamily="34" charset="0"/>
              <a:buChar char="•"/>
            </a:pPr>
            <a:endParaRPr lang="en-US" b="0" i="0" dirty="0">
              <a:solidFill>
                <a:srgbClr val="374151"/>
              </a:solidFill>
              <a:effectLst/>
              <a:latin typeface="Söhne"/>
            </a:endParaRPr>
          </a:p>
          <a:p>
            <a:pPr marL="285750" indent="-285750">
              <a:buClr>
                <a:srgbClr val="808080"/>
              </a:buClr>
              <a:buFont typeface="Arial" panose="020B0604020202020204" pitchFamily="34" charset="0"/>
              <a:buChar char="•"/>
            </a:pPr>
            <a:endParaRPr lang="en-US" dirty="0"/>
          </a:p>
        </p:txBody>
      </p:sp>
    </p:spTree>
    <p:extLst>
      <p:ext uri="{BB962C8B-B14F-4D97-AF65-F5344CB8AC3E}">
        <p14:creationId xmlns:p14="http://schemas.microsoft.com/office/powerpoint/2010/main" val="3419240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F15C7-DDBF-1488-5657-01078E3B08F4}"/>
              </a:ext>
            </a:extLst>
          </p:cNvPr>
          <p:cNvSpPr>
            <a:spLocks noGrp="1"/>
          </p:cNvSpPr>
          <p:nvPr>
            <p:ph type="ctrTitle"/>
          </p:nvPr>
        </p:nvSpPr>
        <p:spPr/>
        <p:txBody>
          <a:bodyPr/>
          <a:lstStyle/>
          <a:p>
            <a:r>
              <a:rPr lang="en-US" dirty="0"/>
              <a:t>About the Data</a:t>
            </a:r>
          </a:p>
        </p:txBody>
      </p:sp>
      <p:sp>
        <p:nvSpPr>
          <p:cNvPr id="3" name="Subtitle 2">
            <a:extLst>
              <a:ext uri="{FF2B5EF4-FFF2-40B4-BE49-F238E27FC236}">
                <a16:creationId xmlns:a16="http://schemas.microsoft.com/office/drawing/2014/main" id="{F5CEC731-6AAE-4EAA-7FF0-271C26B7F226}"/>
              </a:ext>
            </a:extLst>
          </p:cNvPr>
          <p:cNvSpPr>
            <a:spLocks noGrp="1"/>
          </p:cNvSpPr>
          <p:nvPr>
            <p:ph type="subTitle" idx="1"/>
          </p:nvPr>
        </p:nvSpPr>
        <p:spPr>
          <a:xfrm>
            <a:off x="523348" y="1630404"/>
            <a:ext cx="8011069" cy="1645533"/>
          </a:xfrm>
        </p:spPr>
        <p:txBody>
          <a:bodyPr>
            <a:normAutofit/>
          </a:bodyPr>
          <a:lstStyle/>
          <a:p>
            <a:pPr marL="285750" indent="-285750">
              <a:buFont typeface="Arial" panose="020B0604020202020204" pitchFamily="34" charset="0"/>
              <a:buChar char="•"/>
            </a:pPr>
            <a:r>
              <a:rPr lang="en-US" sz="1300" dirty="0"/>
              <a:t>Data : - </a:t>
            </a:r>
            <a:r>
              <a:rPr lang="en-US" sz="1300" dirty="0">
                <a:hlinkClick r:id="rId2"/>
              </a:rPr>
              <a:t>https://www.kaggle.com/datasets/sid321axn/amazon-alexa-reviews</a:t>
            </a:r>
            <a:endParaRPr lang="en-US" sz="1300" dirty="0"/>
          </a:p>
          <a:p>
            <a:pPr marL="285750" indent="-285750">
              <a:buFont typeface="Arial" panose="020B0604020202020204" pitchFamily="34" charset="0"/>
              <a:buChar char="•"/>
            </a:pPr>
            <a:r>
              <a:rPr lang="en-US" sz="1300" dirty="0"/>
              <a:t>This dataset consists of a nearly 3000 Amazon customer reviews (input text), language ,star ratings, date of review, variant and feedback of various amazon Alexa products.</a:t>
            </a:r>
          </a:p>
          <a:p>
            <a:pPr marL="285750" indent="-285750">
              <a:buFont typeface="Arial" panose="020B0604020202020204" pitchFamily="34" charset="0"/>
              <a:buChar char="•"/>
            </a:pPr>
            <a:r>
              <a:rPr lang="en-US" sz="1300" dirty="0"/>
              <a:t>The dataset contains reviews in three different languages, French, Spanish, English. Which will be translated using Deep-translator for further analysis.</a:t>
            </a:r>
          </a:p>
        </p:txBody>
      </p:sp>
      <p:sp>
        <p:nvSpPr>
          <p:cNvPr id="4" name="Text Placeholder 3">
            <a:extLst>
              <a:ext uri="{FF2B5EF4-FFF2-40B4-BE49-F238E27FC236}">
                <a16:creationId xmlns:a16="http://schemas.microsoft.com/office/drawing/2014/main" id="{8C896552-096A-29B9-BFC0-ACBAAEDC38E2}"/>
              </a:ext>
            </a:extLst>
          </p:cNvPr>
          <p:cNvSpPr>
            <a:spLocks noGrp="1"/>
          </p:cNvSpPr>
          <p:nvPr>
            <p:ph type="body" sz="quarter" idx="10"/>
          </p:nvPr>
        </p:nvSpPr>
        <p:spPr/>
        <p:txBody>
          <a:bodyPr/>
          <a:lstStyle/>
          <a:p>
            <a:endParaRPr lang="en-US"/>
          </a:p>
        </p:txBody>
      </p:sp>
      <p:pic>
        <p:nvPicPr>
          <p:cNvPr id="6" name="Picture 5" descr="Graphical user interface, text, application&#10;&#10;Description automatically generated">
            <a:extLst>
              <a:ext uri="{FF2B5EF4-FFF2-40B4-BE49-F238E27FC236}">
                <a16:creationId xmlns:a16="http://schemas.microsoft.com/office/drawing/2014/main" id="{8FA621D8-4E15-CC42-9B92-B8B359341029}"/>
              </a:ext>
            </a:extLst>
          </p:cNvPr>
          <p:cNvPicPr>
            <a:picLocks noChangeAspect="1"/>
          </p:cNvPicPr>
          <p:nvPr/>
        </p:nvPicPr>
        <p:blipFill>
          <a:blip r:embed="rId3"/>
          <a:stretch>
            <a:fillRect/>
          </a:stretch>
        </p:blipFill>
        <p:spPr>
          <a:xfrm>
            <a:off x="1049572" y="3167814"/>
            <a:ext cx="6567777" cy="1411765"/>
          </a:xfrm>
          <a:prstGeom prst="rect">
            <a:avLst/>
          </a:prstGeom>
        </p:spPr>
      </p:pic>
    </p:spTree>
    <p:extLst>
      <p:ext uri="{BB962C8B-B14F-4D97-AF65-F5344CB8AC3E}">
        <p14:creationId xmlns:p14="http://schemas.microsoft.com/office/powerpoint/2010/main" val="3703843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C230C62-24C7-C252-3F04-1559B5BDCB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9283" y="653881"/>
            <a:ext cx="7129346" cy="3835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09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4346B-27F4-6942-BD35-A0ECA8A34C88}"/>
              </a:ext>
            </a:extLst>
          </p:cNvPr>
          <p:cNvSpPr>
            <a:spLocks noGrp="1"/>
          </p:cNvSpPr>
          <p:nvPr>
            <p:ph type="ctrTitle"/>
          </p:nvPr>
        </p:nvSpPr>
        <p:spPr/>
        <p:txBody>
          <a:bodyPr/>
          <a:lstStyle/>
          <a:p>
            <a:r>
              <a:rPr lang="en-US" dirty="0"/>
              <a:t>Deep-Translator</a:t>
            </a:r>
          </a:p>
        </p:txBody>
      </p:sp>
      <p:sp>
        <p:nvSpPr>
          <p:cNvPr id="3" name="Text Placeholder 2">
            <a:extLst>
              <a:ext uri="{FF2B5EF4-FFF2-40B4-BE49-F238E27FC236}">
                <a16:creationId xmlns:a16="http://schemas.microsoft.com/office/drawing/2014/main" id="{7F4CCB19-42CA-9840-8B2E-12AD09B1AC48}"/>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117EE7FF-6C86-B54D-9724-51AC80FFD208}"/>
              </a:ext>
            </a:extLst>
          </p:cNvPr>
          <p:cNvSpPr>
            <a:spLocks noGrp="1"/>
          </p:cNvSpPr>
          <p:nvPr>
            <p:ph idx="1"/>
          </p:nvPr>
        </p:nvSpPr>
        <p:spPr/>
        <p:txBody>
          <a:bodyPr>
            <a:normAutofit fontScale="92500" lnSpcReduction="10000"/>
          </a:bodyPr>
          <a:lstStyle/>
          <a:p>
            <a:pPr marL="285750" indent="-285750">
              <a:buFont typeface="Arial" panose="020B0604020202020204" pitchFamily="34" charset="0"/>
              <a:buChar char="•"/>
            </a:pPr>
            <a:r>
              <a:rPr lang="en-US" sz="1400" dirty="0"/>
              <a:t>Deep-translator is an open-source Python library that provides a simple and flexible interface to access several popular machine translation APIs, including Google Translate, Microsoft Translator, and more.</a:t>
            </a:r>
          </a:p>
          <a:p>
            <a:pPr marL="285750" indent="-285750">
              <a:buFont typeface="Arial" panose="020B0604020202020204" pitchFamily="34" charset="0"/>
              <a:buChar char="•"/>
            </a:pPr>
            <a:r>
              <a:rPr lang="en-US" sz="1400" dirty="0"/>
              <a:t>With deep-translator, businesses can leverage the power of machine translation to automatically translate text into multiple languages. This can save time and resources.</a:t>
            </a:r>
          </a:p>
          <a:p>
            <a:pPr marL="285750" indent="-285750">
              <a:buFont typeface="Arial" panose="020B0604020202020204" pitchFamily="34" charset="0"/>
              <a:buChar char="•"/>
            </a:pPr>
            <a:r>
              <a:rPr lang="en-US" sz="1400" dirty="0"/>
              <a:t>The library can handle the translation of text in over 50 languages, including English, French, Spanish, Chinese, Japanese, and more.</a:t>
            </a:r>
          </a:p>
          <a:p>
            <a:pPr marL="285750" indent="-285750">
              <a:buFont typeface="Arial" panose="020B0604020202020204" pitchFamily="34" charset="0"/>
              <a:buChar char="•"/>
            </a:pPr>
            <a:r>
              <a:rPr lang="en-US" sz="1400" dirty="0"/>
              <a:t>The use of deep-translator in Machine Translation-Enabled Sentiment Analysis workflows can improve the accuracy and consistency of translations, as it provides access to multiple machine translation APIs</a:t>
            </a:r>
            <a:r>
              <a:rPr lang="en-US" dirty="0"/>
              <a:t>	</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433553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8272-6EC3-2447-A769-924A625CCFB5}"/>
              </a:ext>
            </a:extLst>
          </p:cNvPr>
          <p:cNvSpPr>
            <a:spLocks noGrp="1"/>
          </p:cNvSpPr>
          <p:nvPr>
            <p:ph type="ctrTitle"/>
          </p:nvPr>
        </p:nvSpPr>
        <p:spPr/>
        <p:txBody>
          <a:bodyPr/>
          <a:lstStyle/>
          <a:p>
            <a:r>
              <a:rPr lang="en-US" dirty="0"/>
              <a:t>Translation</a:t>
            </a:r>
          </a:p>
        </p:txBody>
      </p:sp>
      <p:sp>
        <p:nvSpPr>
          <p:cNvPr id="3" name="Text Placeholder 2">
            <a:extLst>
              <a:ext uri="{FF2B5EF4-FFF2-40B4-BE49-F238E27FC236}">
                <a16:creationId xmlns:a16="http://schemas.microsoft.com/office/drawing/2014/main" id="{5881CB7F-CA7D-A24D-B715-CEDD34A89AEC}"/>
              </a:ext>
            </a:extLst>
          </p:cNvPr>
          <p:cNvSpPr>
            <a:spLocks noGrp="1"/>
          </p:cNvSpPr>
          <p:nvPr>
            <p:ph type="body" sz="quarter" idx="10"/>
          </p:nvPr>
        </p:nvSpPr>
        <p:spPr/>
        <p:txBody>
          <a:bodyPr/>
          <a:lstStyle/>
          <a:p>
            <a:endParaRPr lang="en-US"/>
          </a:p>
        </p:txBody>
      </p:sp>
      <p:pic>
        <p:nvPicPr>
          <p:cNvPr id="6" name="Content Placeholder 5" descr="Text&#10;&#10;Description automatically generated">
            <a:extLst>
              <a:ext uri="{FF2B5EF4-FFF2-40B4-BE49-F238E27FC236}">
                <a16:creationId xmlns:a16="http://schemas.microsoft.com/office/drawing/2014/main" id="{768524F9-3000-C347-98D4-2F949558F055}"/>
              </a:ext>
            </a:extLst>
          </p:cNvPr>
          <p:cNvPicPr>
            <a:picLocks noGrp="1" noChangeAspect="1"/>
          </p:cNvPicPr>
          <p:nvPr>
            <p:ph idx="1"/>
          </p:nvPr>
        </p:nvPicPr>
        <p:blipFill>
          <a:blip r:embed="rId2"/>
          <a:stretch>
            <a:fillRect/>
          </a:stretch>
        </p:blipFill>
        <p:spPr>
          <a:xfrm>
            <a:off x="529827" y="1458135"/>
            <a:ext cx="2803730" cy="1507830"/>
          </a:xfrm>
        </p:spPr>
      </p:pic>
      <p:pic>
        <p:nvPicPr>
          <p:cNvPr id="8" name="Picture 7" descr="Text&#10;&#10;Description automatically generated with medium confidence">
            <a:extLst>
              <a:ext uri="{FF2B5EF4-FFF2-40B4-BE49-F238E27FC236}">
                <a16:creationId xmlns:a16="http://schemas.microsoft.com/office/drawing/2014/main" id="{8FED3429-7215-5A43-A1CC-114F9058E455}"/>
              </a:ext>
            </a:extLst>
          </p:cNvPr>
          <p:cNvPicPr>
            <a:picLocks noChangeAspect="1"/>
          </p:cNvPicPr>
          <p:nvPr/>
        </p:nvPicPr>
        <p:blipFill>
          <a:blip r:embed="rId3"/>
          <a:stretch>
            <a:fillRect/>
          </a:stretch>
        </p:blipFill>
        <p:spPr>
          <a:xfrm>
            <a:off x="5358809" y="1395159"/>
            <a:ext cx="2998381" cy="1633781"/>
          </a:xfrm>
          <a:prstGeom prst="rect">
            <a:avLst/>
          </a:prstGeom>
        </p:spPr>
      </p:pic>
      <p:pic>
        <p:nvPicPr>
          <p:cNvPr id="16" name="Picture 15" descr="Text&#10;&#10;Description automatically generated">
            <a:extLst>
              <a:ext uri="{FF2B5EF4-FFF2-40B4-BE49-F238E27FC236}">
                <a16:creationId xmlns:a16="http://schemas.microsoft.com/office/drawing/2014/main" id="{93C12D4A-8C93-3D42-9C9D-8C3C4F34F4A7}"/>
              </a:ext>
            </a:extLst>
          </p:cNvPr>
          <p:cNvPicPr>
            <a:picLocks noChangeAspect="1"/>
          </p:cNvPicPr>
          <p:nvPr/>
        </p:nvPicPr>
        <p:blipFill>
          <a:blip r:embed="rId4"/>
          <a:stretch>
            <a:fillRect/>
          </a:stretch>
        </p:blipFill>
        <p:spPr>
          <a:xfrm>
            <a:off x="529827" y="2965965"/>
            <a:ext cx="2803730" cy="1512539"/>
          </a:xfrm>
          <a:prstGeom prst="rect">
            <a:avLst/>
          </a:prstGeom>
        </p:spPr>
      </p:pic>
      <p:pic>
        <p:nvPicPr>
          <p:cNvPr id="18" name="Picture 17" descr="Text&#10;&#10;Description automatically generated">
            <a:extLst>
              <a:ext uri="{FF2B5EF4-FFF2-40B4-BE49-F238E27FC236}">
                <a16:creationId xmlns:a16="http://schemas.microsoft.com/office/drawing/2014/main" id="{20D9B02E-D6BA-9042-A367-AC3491A2ED1B}"/>
              </a:ext>
            </a:extLst>
          </p:cNvPr>
          <p:cNvPicPr>
            <a:picLocks noChangeAspect="1"/>
          </p:cNvPicPr>
          <p:nvPr/>
        </p:nvPicPr>
        <p:blipFill>
          <a:blip r:embed="rId5"/>
          <a:stretch>
            <a:fillRect/>
          </a:stretch>
        </p:blipFill>
        <p:spPr>
          <a:xfrm>
            <a:off x="5358809" y="3024901"/>
            <a:ext cx="2998381" cy="1599137"/>
          </a:xfrm>
          <a:prstGeom prst="rect">
            <a:avLst/>
          </a:prstGeom>
        </p:spPr>
      </p:pic>
      <p:pic>
        <p:nvPicPr>
          <p:cNvPr id="5" name="Picture 4" descr="Graphical user interface, text, application, email&#10;&#10;Description automatically generated">
            <a:extLst>
              <a:ext uri="{FF2B5EF4-FFF2-40B4-BE49-F238E27FC236}">
                <a16:creationId xmlns:a16="http://schemas.microsoft.com/office/drawing/2014/main" id="{46C854D0-EE68-D342-B0C9-057CE8BAF84D}"/>
              </a:ext>
            </a:extLst>
          </p:cNvPr>
          <p:cNvPicPr>
            <a:picLocks noChangeAspect="1"/>
          </p:cNvPicPr>
          <p:nvPr/>
        </p:nvPicPr>
        <p:blipFill>
          <a:blip r:embed="rId6"/>
          <a:stretch>
            <a:fillRect/>
          </a:stretch>
        </p:blipFill>
        <p:spPr>
          <a:xfrm>
            <a:off x="3179081" y="2686761"/>
            <a:ext cx="2334204" cy="732299"/>
          </a:xfrm>
          <a:prstGeom prst="rect">
            <a:avLst/>
          </a:prstGeom>
        </p:spPr>
      </p:pic>
    </p:spTree>
    <p:extLst>
      <p:ext uri="{BB962C8B-B14F-4D97-AF65-F5344CB8AC3E}">
        <p14:creationId xmlns:p14="http://schemas.microsoft.com/office/powerpoint/2010/main" val="238814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0BB36-E43B-2641-A599-DE2BB5E4F038}"/>
              </a:ext>
            </a:extLst>
          </p:cNvPr>
          <p:cNvSpPr>
            <a:spLocks noGrp="1"/>
          </p:cNvSpPr>
          <p:nvPr>
            <p:ph type="ctrTitle"/>
          </p:nvPr>
        </p:nvSpPr>
        <p:spPr/>
        <p:txBody>
          <a:bodyPr/>
          <a:lstStyle/>
          <a:p>
            <a:r>
              <a:rPr lang="en-US" dirty="0"/>
              <a:t>Preprocessing</a:t>
            </a:r>
          </a:p>
        </p:txBody>
      </p:sp>
      <p:sp>
        <p:nvSpPr>
          <p:cNvPr id="3" name="Subtitle 2">
            <a:extLst>
              <a:ext uri="{FF2B5EF4-FFF2-40B4-BE49-F238E27FC236}">
                <a16:creationId xmlns:a16="http://schemas.microsoft.com/office/drawing/2014/main" id="{64545732-3BEA-494C-99E7-273E73EA8D67}"/>
              </a:ext>
            </a:extLst>
          </p:cNvPr>
          <p:cNvSpPr>
            <a:spLocks noGrp="1"/>
          </p:cNvSpPr>
          <p:nvPr>
            <p:ph type="subTitle" idx="1"/>
          </p:nvPr>
        </p:nvSpPr>
        <p:spPr>
          <a:xfrm>
            <a:off x="816342" y="1630405"/>
            <a:ext cx="7413257" cy="1637581"/>
          </a:xfrm>
        </p:spPr>
        <p:txBody>
          <a:bodyPr>
            <a:normAutofit/>
          </a:bodyPr>
          <a:lstStyle/>
          <a:p>
            <a:pPr marL="495297" marR="0" lvl="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r>
              <a:rPr kumimoji="0" lang="en-US" sz="1867" b="0" i="0" u="none" strike="noStrike" kern="0" cap="none" spc="0" normalizeH="0" baseline="0" noProof="0" dirty="0">
                <a:ln>
                  <a:noFill/>
                </a:ln>
                <a:effectLst/>
                <a:uLnTx/>
                <a:uFillTx/>
                <a:latin typeface="Arial"/>
                <a:cs typeface="Arial"/>
                <a:sym typeface="Arial"/>
              </a:rPr>
              <a:t>Remove all URLs, hashtags</a:t>
            </a:r>
            <a:r>
              <a:rPr lang="en-US" sz="1867" kern="0" dirty="0">
                <a:sym typeface="Arial"/>
              </a:rPr>
              <a:t>.</a:t>
            </a:r>
            <a:endParaRPr kumimoji="0" lang="en-US" sz="1867" b="0" i="0" u="none" strike="noStrike" kern="0" cap="none" spc="0" normalizeH="0" baseline="0" noProof="0" dirty="0">
              <a:ln>
                <a:noFill/>
              </a:ln>
              <a:effectLst/>
              <a:uLnTx/>
              <a:uFillTx/>
              <a:latin typeface="Arial"/>
              <a:cs typeface="Arial"/>
              <a:sym typeface="Arial"/>
            </a:endParaRPr>
          </a:p>
          <a:p>
            <a:pPr marL="457200" marR="0" lvl="0" indent="-34290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r>
              <a:rPr kumimoji="0" lang="en-US" sz="1867" b="0" i="0" u="none" strike="noStrike" kern="0" cap="none" spc="0" normalizeH="0" baseline="0" noProof="0" dirty="0">
                <a:ln>
                  <a:noFill/>
                </a:ln>
                <a:effectLst/>
                <a:uLnTx/>
                <a:uFillTx/>
                <a:latin typeface="Arial"/>
                <a:cs typeface="Arial"/>
                <a:sym typeface="Arial"/>
              </a:rPr>
              <a:t>Remove all the emoticons</a:t>
            </a:r>
          </a:p>
          <a:p>
            <a:pPr marL="457200" marR="0" lvl="0" indent="-34290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r>
              <a:rPr kumimoji="0" lang="en-US" sz="1867" b="0" i="0" u="none" strike="noStrike" kern="0" cap="none" spc="0" normalizeH="0" baseline="0" noProof="0" dirty="0">
                <a:ln>
                  <a:noFill/>
                </a:ln>
                <a:effectLst/>
                <a:uLnTx/>
                <a:uFillTx/>
                <a:latin typeface="Arial"/>
                <a:cs typeface="Arial"/>
                <a:sym typeface="Arial"/>
              </a:rPr>
              <a:t>Remove all punctuations, symbols, numbers</a:t>
            </a:r>
          </a:p>
          <a:p>
            <a:pPr marL="457200" marR="0" lvl="0" indent="-34290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r>
              <a:rPr kumimoji="0" lang="en-US" sz="1867" b="0" i="0" u="none" strike="noStrike" kern="0" cap="none" spc="0" normalizeH="0" baseline="0" noProof="0" dirty="0">
                <a:ln>
                  <a:noFill/>
                </a:ln>
                <a:effectLst/>
                <a:uLnTx/>
                <a:uFillTx/>
                <a:latin typeface="Arial"/>
                <a:cs typeface="Arial"/>
                <a:sym typeface="Arial"/>
              </a:rPr>
              <a:t>Remove Stop Words.</a:t>
            </a:r>
          </a:p>
          <a:p>
            <a:pPr marL="457200" marR="0" lvl="0" indent="-34290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r>
              <a:rPr lang="en-US" sz="1867" kern="0" dirty="0">
                <a:sym typeface="Arial"/>
              </a:rPr>
              <a:t>Lemmatizing.</a:t>
            </a:r>
            <a:endParaRPr kumimoji="0" lang="en-US" sz="1867" b="0" i="0" u="none" strike="noStrike" kern="0" cap="none" spc="0" normalizeH="0" baseline="0" noProof="0" dirty="0">
              <a:ln>
                <a:noFill/>
              </a:ln>
              <a:effectLst/>
              <a:uLnTx/>
              <a:uFillTx/>
              <a:latin typeface="Arial"/>
              <a:cs typeface="Arial"/>
              <a:sym typeface="Arial"/>
            </a:endParaRPr>
          </a:p>
          <a:p>
            <a:pPr marL="457200" marR="0" lvl="0" indent="-342900" algn="l" defTabSz="914400" rtl="0" eaLnBrk="1" fontAlgn="auto" latinLnBrk="0" hangingPunct="1">
              <a:lnSpc>
                <a:spcPct val="100000"/>
              </a:lnSpc>
              <a:spcBef>
                <a:spcPts val="0"/>
              </a:spcBef>
              <a:spcAft>
                <a:spcPts val="0"/>
              </a:spcAft>
              <a:buClr>
                <a:srgbClr val="7F7F7F"/>
              </a:buClr>
              <a:buSzPts val="1800"/>
              <a:buFont typeface="Arial" panose="020B0604020202020204" pitchFamily="34" charset="0"/>
              <a:buChar char="•"/>
              <a:tabLst/>
              <a:defRPr/>
            </a:pPr>
            <a:endParaRPr kumimoji="0" lang="en-US" sz="1867" b="0" i="0" u="none" strike="noStrike" kern="0" cap="none" spc="0" normalizeH="0" baseline="0" noProof="0" dirty="0">
              <a:ln>
                <a:noFill/>
              </a:ln>
              <a:effectLst/>
              <a:uLnTx/>
              <a:uFillTx/>
              <a:latin typeface="Arial"/>
              <a:cs typeface="Arial"/>
              <a:sym typeface="Arial"/>
            </a:endParaRPr>
          </a:p>
        </p:txBody>
      </p:sp>
      <p:sp>
        <p:nvSpPr>
          <p:cNvPr id="4" name="Text Placeholder 3">
            <a:extLst>
              <a:ext uri="{FF2B5EF4-FFF2-40B4-BE49-F238E27FC236}">
                <a16:creationId xmlns:a16="http://schemas.microsoft.com/office/drawing/2014/main" id="{078F2ADB-B6D4-9F41-9A83-BBA4B3BC4B63}"/>
              </a:ext>
            </a:extLst>
          </p:cNvPr>
          <p:cNvSpPr>
            <a:spLocks noGrp="1"/>
          </p:cNvSpPr>
          <p:nvPr>
            <p:ph type="body" sz="quarter" idx="10"/>
          </p:nvPr>
        </p:nvSpPr>
        <p:spPr/>
        <p:txBody>
          <a:bodyPr/>
          <a:lstStyle/>
          <a:p>
            <a:endParaRPr lang="en-US"/>
          </a:p>
        </p:txBody>
      </p:sp>
      <p:pic>
        <p:nvPicPr>
          <p:cNvPr id="6" name="Picture 5" descr="Graphical user interface, application&#10;&#10;Description automatically generated">
            <a:extLst>
              <a:ext uri="{FF2B5EF4-FFF2-40B4-BE49-F238E27FC236}">
                <a16:creationId xmlns:a16="http://schemas.microsoft.com/office/drawing/2014/main" id="{29F4876E-C208-1C45-A037-C6B7513AB264}"/>
              </a:ext>
            </a:extLst>
          </p:cNvPr>
          <p:cNvPicPr>
            <a:picLocks noChangeAspect="1"/>
          </p:cNvPicPr>
          <p:nvPr/>
        </p:nvPicPr>
        <p:blipFill>
          <a:blip r:embed="rId2"/>
          <a:stretch>
            <a:fillRect/>
          </a:stretch>
        </p:blipFill>
        <p:spPr>
          <a:xfrm>
            <a:off x="1635330" y="3351760"/>
            <a:ext cx="5048516" cy="1148679"/>
          </a:xfrm>
          <a:prstGeom prst="rect">
            <a:avLst/>
          </a:prstGeom>
        </p:spPr>
      </p:pic>
    </p:spTree>
    <p:extLst>
      <p:ext uri="{BB962C8B-B14F-4D97-AF65-F5344CB8AC3E}">
        <p14:creationId xmlns:p14="http://schemas.microsoft.com/office/powerpoint/2010/main" val="264273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4846-7AD0-40C0-4C98-963BD25E7660}"/>
              </a:ext>
            </a:extLst>
          </p:cNvPr>
          <p:cNvSpPr>
            <a:spLocks noGrp="1"/>
          </p:cNvSpPr>
          <p:nvPr>
            <p:ph type="ctrTitle"/>
          </p:nvPr>
        </p:nvSpPr>
        <p:spPr/>
        <p:txBody>
          <a:bodyPr/>
          <a:lstStyle/>
          <a:p>
            <a:r>
              <a:rPr lang="en-US" dirty="0"/>
              <a:t>Models Trained</a:t>
            </a:r>
          </a:p>
        </p:txBody>
      </p:sp>
      <p:sp>
        <p:nvSpPr>
          <p:cNvPr id="3" name="Subtitle 2">
            <a:extLst>
              <a:ext uri="{FF2B5EF4-FFF2-40B4-BE49-F238E27FC236}">
                <a16:creationId xmlns:a16="http://schemas.microsoft.com/office/drawing/2014/main" id="{E3379EFE-DBB2-623D-EE3F-063409C05385}"/>
              </a:ext>
            </a:extLst>
          </p:cNvPr>
          <p:cNvSpPr>
            <a:spLocks noGrp="1"/>
          </p:cNvSpPr>
          <p:nvPr>
            <p:ph type="subTitle" idx="1"/>
          </p:nvPr>
        </p:nvSpPr>
        <p:spPr/>
        <p:txBody>
          <a:bodyPr vert="horz" lIns="91440" tIns="45720" rIns="91440" bIns="45720" rtlCol="0" anchor="t">
            <a:normAutofit/>
          </a:bodyPr>
          <a:lstStyle/>
          <a:p>
            <a:pPr>
              <a:buClr>
                <a:srgbClr val="808080"/>
              </a:buClr>
              <a:buChar char="•"/>
            </a:pPr>
            <a:r>
              <a:rPr lang="en-US" sz="1300" dirty="0"/>
              <a:t>Logistic Regression</a:t>
            </a:r>
          </a:p>
          <a:p>
            <a:pPr>
              <a:buClr>
                <a:srgbClr val="808080"/>
              </a:buClr>
              <a:buChar char="•"/>
            </a:pPr>
            <a:r>
              <a:rPr lang="en-US" sz="1300" dirty="0"/>
              <a:t>Support Vector Classifier (SVC)</a:t>
            </a:r>
          </a:p>
          <a:p>
            <a:pPr>
              <a:buClr>
                <a:srgbClr val="808080"/>
              </a:buClr>
              <a:buChar char="•"/>
            </a:pPr>
            <a:r>
              <a:rPr lang="en-US" sz="1300" dirty="0"/>
              <a:t>Decision Tree Classifier</a:t>
            </a:r>
          </a:p>
          <a:p>
            <a:pPr>
              <a:buClr>
                <a:srgbClr val="808080"/>
              </a:buClr>
              <a:buChar char="•"/>
            </a:pPr>
            <a:r>
              <a:rPr lang="en-US" sz="1300"/>
              <a:t>Multinomial Naïve Bayes</a:t>
            </a:r>
            <a:endParaRPr lang="en-US" sz="1300" dirty="0"/>
          </a:p>
          <a:p>
            <a:pPr>
              <a:buClr>
                <a:srgbClr val="808080"/>
              </a:buClr>
              <a:buChar char="•"/>
            </a:pPr>
            <a:r>
              <a:rPr lang="en-US" sz="1300" dirty="0"/>
              <a:t>K-Nearest Neighbors (KNN) Classifier</a:t>
            </a:r>
          </a:p>
          <a:p>
            <a:pPr>
              <a:buClr>
                <a:srgbClr val="808080"/>
              </a:buClr>
              <a:buFont typeface="+mj-lt"/>
              <a:buChar char="•"/>
            </a:pPr>
            <a:r>
              <a:rPr lang="en-US" sz="1300" dirty="0"/>
              <a:t>Artificial Neural Networks (ANN)</a:t>
            </a:r>
          </a:p>
        </p:txBody>
      </p:sp>
      <p:sp>
        <p:nvSpPr>
          <p:cNvPr id="4" name="Text Placeholder 3">
            <a:extLst>
              <a:ext uri="{FF2B5EF4-FFF2-40B4-BE49-F238E27FC236}">
                <a16:creationId xmlns:a16="http://schemas.microsoft.com/office/drawing/2014/main" id="{061FF8F6-7BD6-C04B-4E50-6058C0F02F85}"/>
              </a:ext>
            </a:extLst>
          </p:cNvPr>
          <p:cNvSpPr>
            <a:spLocks noGrp="1"/>
          </p:cNvSpPr>
          <p:nvPr>
            <p:ph type="body" sz="quarter" idx="10"/>
          </p:nvPr>
        </p:nvSpPr>
        <p:spPr/>
        <p:txBody>
          <a:bodyPr/>
          <a:lstStyle/>
          <a:p>
            <a:endParaRPr lang="en-US"/>
          </a:p>
        </p:txBody>
      </p:sp>
      <p:pic>
        <p:nvPicPr>
          <p:cNvPr id="6" name="Picture 5" descr="Table&#10;&#10;Description automatically generated">
            <a:extLst>
              <a:ext uri="{FF2B5EF4-FFF2-40B4-BE49-F238E27FC236}">
                <a16:creationId xmlns:a16="http://schemas.microsoft.com/office/drawing/2014/main" id="{4CF96915-9F3B-7746-A0AA-54B9A4B84036}"/>
              </a:ext>
            </a:extLst>
          </p:cNvPr>
          <p:cNvPicPr>
            <a:picLocks noChangeAspect="1"/>
          </p:cNvPicPr>
          <p:nvPr/>
        </p:nvPicPr>
        <p:blipFill>
          <a:blip r:embed="rId2"/>
          <a:stretch>
            <a:fillRect/>
          </a:stretch>
        </p:blipFill>
        <p:spPr>
          <a:xfrm>
            <a:off x="4525552" y="1458135"/>
            <a:ext cx="3810000" cy="2362200"/>
          </a:xfrm>
          <a:prstGeom prst="rect">
            <a:avLst/>
          </a:prstGeom>
        </p:spPr>
      </p:pic>
    </p:spTree>
    <p:extLst>
      <p:ext uri="{BB962C8B-B14F-4D97-AF65-F5344CB8AC3E}">
        <p14:creationId xmlns:p14="http://schemas.microsoft.com/office/powerpoint/2010/main" val="1353719132"/>
      </p:ext>
    </p:extLst>
  </p:cSld>
  <p:clrMapOvr>
    <a:masterClrMapping/>
  </p:clrMapOvr>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field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www.w3.org/XML/1998/namespace"/>
    <ds:schemaRef ds:uri="http://schemas.microsoft.com/sharepoint/v3/fields"/>
    <ds:schemaRef ds:uri="http://schemas.microsoft.com/office/infopath/2007/PartnerControls"/>
    <ds:schemaRef ds:uri="http://purl.org/dc/elements/1.1/"/>
    <ds:schemaRef ds:uri="http://schemas.microsoft.com/office/2006/documentManagement/types"/>
    <ds:schemaRef ds:uri="http://purl.org/dc/dcmitype/"/>
    <ds:schemaRef ds:uri="http://schemas.microsoft.com/office/2006/metadata/properties"/>
    <ds:schemaRef ds:uri="http://purl.org/dc/term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IUB-template</Template>
  <TotalTime>1597</TotalTime>
  <Words>1033</Words>
  <Application>Microsoft Macintosh PowerPoint</Application>
  <PresentationFormat>On-screen Show (16:9)</PresentationFormat>
  <Paragraphs>63</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Söhne</vt:lpstr>
      <vt:lpstr>Times New Roman</vt:lpstr>
      <vt:lpstr>TimesNewRomanPSMT</vt:lpstr>
      <vt:lpstr>Wingdings</vt:lpstr>
      <vt:lpstr>Main</vt:lpstr>
      <vt:lpstr>Machine Translation-Enabled Sentiment Analysis Across Multiple Languages  Sushant Menon ,Vishwas Shivakumar</vt:lpstr>
      <vt:lpstr>Introduction</vt:lpstr>
      <vt:lpstr>Motivation</vt:lpstr>
      <vt:lpstr>About the Data</vt:lpstr>
      <vt:lpstr>PowerPoint Presentation</vt:lpstr>
      <vt:lpstr>Deep-Translator</vt:lpstr>
      <vt:lpstr>Translation</vt:lpstr>
      <vt:lpstr>Preprocessing</vt:lpstr>
      <vt:lpstr>Models Trained</vt:lpstr>
      <vt:lpstr>Pre-built Model (VADER)</vt:lpstr>
      <vt:lpstr>Comparing Performances of Both</vt:lpstr>
      <vt:lpstr>MT- Enabled Sentiment analysis using VADER and PyTessaract(OCR)</vt:lpstr>
      <vt:lpstr>Future Scope </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Unnecessarily extra long title of presentation</dc:title>
  <dc:creator>Anirudh Emani</dc:creator>
  <cp:lastModifiedBy>Shivakumar, Vishwas</cp:lastModifiedBy>
  <cp:revision>9</cp:revision>
  <cp:lastPrinted>2014-06-24T16:10:50Z</cp:lastPrinted>
  <dcterms:created xsi:type="dcterms:W3CDTF">2022-10-10T17:39:51Z</dcterms:created>
  <dcterms:modified xsi:type="dcterms:W3CDTF">2023-04-25T15:56:51Z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